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69"/>
  </p:notesMasterIdLst>
  <p:handoutMasterIdLst>
    <p:handoutMasterId r:id="rId70"/>
  </p:handoutMasterIdLst>
  <p:sldIdLst>
    <p:sldId id="256" r:id="rId2"/>
    <p:sldId id="266" r:id="rId3"/>
    <p:sldId id="261" r:id="rId4"/>
    <p:sldId id="262" r:id="rId5"/>
    <p:sldId id="263" r:id="rId6"/>
    <p:sldId id="264" r:id="rId7"/>
    <p:sldId id="267" r:id="rId8"/>
    <p:sldId id="270" r:id="rId9"/>
    <p:sldId id="353" r:id="rId10"/>
    <p:sldId id="354" r:id="rId11"/>
    <p:sldId id="271" r:id="rId12"/>
    <p:sldId id="350" r:id="rId13"/>
    <p:sldId id="349" r:id="rId14"/>
    <p:sldId id="269" r:id="rId15"/>
    <p:sldId id="348" r:id="rId16"/>
    <p:sldId id="351" r:id="rId17"/>
    <p:sldId id="352" r:id="rId18"/>
    <p:sldId id="347" r:id="rId19"/>
    <p:sldId id="275" r:id="rId20"/>
    <p:sldId id="281" r:id="rId21"/>
    <p:sldId id="355" r:id="rId22"/>
    <p:sldId id="356" r:id="rId23"/>
    <p:sldId id="283" r:id="rId24"/>
    <p:sldId id="288" r:id="rId25"/>
    <p:sldId id="287" r:id="rId26"/>
    <p:sldId id="286" r:id="rId27"/>
    <p:sldId id="285" r:id="rId28"/>
    <p:sldId id="357" r:id="rId29"/>
    <p:sldId id="293" r:id="rId30"/>
    <p:sldId id="359" r:id="rId31"/>
    <p:sldId id="358" r:id="rId32"/>
    <p:sldId id="360" r:id="rId33"/>
    <p:sldId id="361" r:id="rId34"/>
    <p:sldId id="292" r:id="rId35"/>
    <p:sldId id="362" r:id="rId36"/>
    <p:sldId id="367" r:id="rId37"/>
    <p:sldId id="366" r:id="rId38"/>
    <p:sldId id="365" r:id="rId39"/>
    <p:sldId id="368" r:id="rId40"/>
    <p:sldId id="364" r:id="rId41"/>
    <p:sldId id="363" r:id="rId42"/>
    <p:sldId id="369" r:id="rId43"/>
    <p:sldId id="370" r:id="rId44"/>
    <p:sldId id="371" r:id="rId45"/>
    <p:sldId id="372" r:id="rId46"/>
    <p:sldId id="373" r:id="rId47"/>
    <p:sldId id="376" r:id="rId48"/>
    <p:sldId id="375" r:id="rId49"/>
    <p:sldId id="381" r:id="rId50"/>
    <p:sldId id="382" r:id="rId51"/>
    <p:sldId id="374" r:id="rId52"/>
    <p:sldId id="377" r:id="rId53"/>
    <p:sldId id="380" r:id="rId54"/>
    <p:sldId id="379" r:id="rId55"/>
    <p:sldId id="378" r:id="rId56"/>
    <p:sldId id="386" r:id="rId57"/>
    <p:sldId id="385" r:id="rId58"/>
    <p:sldId id="384" r:id="rId59"/>
    <p:sldId id="383" r:id="rId60"/>
    <p:sldId id="387" r:id="rId61"/>
    <p:sldId id="392" r:id="rId62"/>
    <p:sldId id="393" r:id="rId63"/>
    <p:sldId id="391" r:id="rId64"/>
    <p:sldId id="390" r:id="rId65"/>
    <p:sldId id="389" r:id="rId66"/>
    <p:sldId id="388" r:id="rId67"/>
    <p:sldId id="321" r:id="rId68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3850" autoAdjust="0"/>
  </p:normalViewPr>
  <p:slideViewPr>
    <p:cSldViewPr>
      <p:cViewPr>
        <p:scale>
          <a:sx n="60" d="100"/>
          <a:sy n="60" d="100"/>
        </p:scale>
        <p:origin x="-178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6;&#1088;&#1077;&#1081;\Desktop\&#1055;&#1091;&#1090;&#1080;&#1083;&#1086;&#1074;&#1089;&#1082;&#1086;&#1077;%20&#1057;&#1055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Т1</c:v>
          </c:tx>
          <c:marker>
            <c:symbol val="none"/>
          </c:marker>
          <c:cat>
            <c:numRef>
              <c:f>Лист1!$A$1:$A$36</c:f>
              <c:numCache>
                <c:formatCode>General</c:formatCode>
                <c:ptCount val="3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-1</c:v>
                </c:pt>
                <c:pt idx="12">
                  <c:v>-2</c:v>
                </c:pt>
                <c:pt idx="13">
                  <c:v>-3</c:v>
                </c:pt>
                <c:pt idx="14">
                  <c:v>-4</c:v>
                </c:pt>
                <c:pt idx="15">
                  <c:v>-5</c:v>
                </c:pt>
                <c:pt idx="16">
                  <c:v>-6</c:v>
                </c:pt>
                <c:pt idx="17">
                  <c:v>-7</c:v>
                </c:pt>
                <c:pt idx="18">
                  <c:v>-8</c:v>
                </c:pt>
                <c:pt idx="19">
                  <c:v>-9</c:v>
                </c:pt>
                <c:pt idx="20">
                  <c:v>-10</c:v>
                </c:pt>
                <c:pt idx="21">
                  <c:v>-11</c:v>
                </c:pt>
                <c:pt idx="22">
                  <c:v>-12</c:v>
                </c:pt>
                <c:pt idx="23">
                  <c:v>-13</c:v>
                </c:pt>
                <c:pt idx="24">
                  <c:v>-14</c:v>
                </c:pt>
                <c:pt idx="25">
                  <c:v>-15</c:v>
                </c:pt>
                <c:pt idx="26">
                  <c:v>-16</c:v>
                </c:pt>
                <c:pt idx="27">
                  <c:v>-17</c:v>
                </c:pt>
                <c:pt idx="28">
                  <c:v>-18</c:v>
                </c:pt>
                <c:pt idx="29">
                  <c:v>-19</c:v>
                </c:pt>
                <c:pt idx="30">
                  <c:v>-20</c:v>
                </c:pt>
                <c:pt idx="31">
                  <c:v>-21</c:v>
                </c:pt>
                <c:pt idx="32">
                  <c:v>-22</c:v>
                </c:pt>
                <c:pt idx="33">
                  <c:v>-23</c:v>
                </c:pt>
                <c:pt idx="34">
                  <c:v>-24</c:v>
                </c:pt>
                <c:pt idx="35">
                  <c:v>-25</c:v>
                </c:pt>
              </c:numCache>
            </c:numRef>
          </c:cat>
          <c:val>
            <c:numRef>
              <c:f>Лист1!$B$1:$B$36</c:f>
              <c:numCache>
                <c:formatCode>General</c:formatCode>
                <c:ptCount val="36"/>
                <c:pt idx="0">
                  <c:v>37</c:v>
                </c:pt>
                <c:pt idx="1">
                  <c:v>39</c:v>
                </c:pt>
                <c:pt idx="2">
                  <c:v>40</c:v>
                </c:pt>
                <c:pt idx="3">
                  <c:v>43</c:v>
                </c:pt>
                <c:pt idx="4">
                  <c:v>45</c:v>
                </c:pt>
                <c:pt idx="5">
                  <c:v>47</c:v>
                </c:pt>
                <c:pt idx="6">
                  <c:v>48</c:v>
                </c:pt>
                <c:pt idx="7">
                  <c:v>50</c:v>
                </c:pt>
                <c:pt idx="8">
                  <c:v>52</c:v>
                </c:pt>
                <c:pt idx="9">
                  <c:v>53</c:v>
                </c:pt>
                <c:pt idx="10">
                  <c:v>55</c:v>
                </c:pt>
                <c:pt idx="11">
                  <c:v>57</c:v>
                </c:pt>
                <c:pt idx="12">
                  <c:v>59</c:v>
                </c:pt>
                <c:pt idx="13">
                  <c:v>60</c:v>
                </c:pt>
                <c:pt idx="14">
                  <c:v>62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70</c:v>
                </c:pt>
                <c:pt idx="20">
                  <c:v>72</c:v>
                </c:pt>
                <c:pt idx="21">
                  <c:v>73</c:v>
                </c:pt>
                <c:pt idx="22">
                  <c:v>75</c:v>
                </c:pt>
                <c:pt idx="23">
                  <c:v>76</c:v>
                </c:pt>
                <c:pt idx="24">
                  <c:v>78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85</c:v>
                </c:pt>
                <c:pt idx="30">
                  <c:v>87</c:v>
                </c:pt>
                <c:pt idx="31">
                  <c:v>89</c:v>
                </c:pt>
                <c:pt idx="32">
                  <c:v>91</c:v>
                </c:pt>
                <c:pt idx="33">
                  <c:v>93</c:v>
                </c:pt>
                <c:pt idx="34">
                  <c:v>94</c:v>
                </c:pt>
                <c:pt idx="35">
                  <c:v>95</c:v>
                </c:pt>
              </c:numCache>
            </c:numRef>
          </c:val>
          <c:smooth val="0"/>
        </c:ser>
        <c:ser>
          <c:idx val="1"/>
          <c:order val="1"/>
          <c:tx>
            <c:v>Т2</c:v>
          </c:tx>
          <c:marker>
            <c:symbol val="none"/>
          </c:marker>
          <c:cat>
            <c:numRef>
              <c:f>Лист1!$A$1:$A$36</c:f>
              <c:numCache>
                <c:formatCode>General</c:formatCode>
                <c:ptCount val="3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-1</c:v>
                </c:pt>
                <c:pt idx="12">
                  <c:v>-2</c:v>
                </c:pt>
                <c:pt idx="13">
                  <c:v>-3</c:v>
                </c:pt>
                <c:pt idx="14">
                  <c:v>-4</c:v>
                </c:pt>
                <c:pt idx="15">
                  <c:v>-5</c:v>
                </c:pt>
                <c:pt idx="16">
                  <c:v>-6</c:v>
                </c:pt>
                <c:pt idx="17">
                  <c:v>-7</c:v>
                </c:pt>
                <c:pt idx="18">
                  <c:v>-8</c:v>
                </c:pt>
                <c:pt idx="19">
                  <c:v>-9</c:v>
                </c:pt>
                <c:pt idx="20">
                  <c:v>-10</c:v>
                </c:pt>
                <c:pt idx="21">
                  <c:v>-11</c:v>
                </c:pt>
                <c:pt idx="22">
                  <c:v>-12</c:v>
                </c:pt>
                <c:pt idx="23">
                  <c:v>-13</c:v>
                </c:pt>
                <c:pt idx="24">
                  <c:v>-14</c:v>
                </c:pt>
                <c:pt idx="25">
                  <c:v>-15</c:v>
                </c:pt>
                <c:pt idx="26">
                  <c:v>-16</c:v>
                </c:pt>
                <c:pt idx="27">
                  <c:v>-17</c:v>
                </c:pt>
                <c:pt idx="28">
                  <c:v>-18</c:v>
                </c:pt>
                <c:pt idx="29">
                  <c:v>-19</c:v>
                </c:pt>
                <c:pt idx="30">
                  <c:v>-20</c:v>
                </c:pt>
                <c:pt idx="31">
                  <c:v>-21</c:v>
                </c:pt>
                <c:pt idx="32">
                  <c:v>-22</c:v>
                </c:pt>
                <c:pt idx="33">
                  <c:v>-23</c:v>
                </c:pt>
                <c:pt idx="34">
                  <c:v>-24</c:v>
                </c:pt>
                <c:pt idx="35">
                  <c:v>-25</c:v>
                </c:pt>
              </c:numCache>
            </c:numRef>
          </c:cat>
          <c:val>
            <c:numRef>
              <c:f>Лист1!$C$1:$C$36</c:f>
              <c:numCache>
                <c:formatCode>General</c:formatCode>
                <c:ptCount val="36"/>
                <c:pt idx="0">
                  <c:v>32</c:v>
                </c:pt>
                <c:pt idx="1">
                  <c:v>33</c:v>
                </c:pt>
                <c:pt idx="2">
                  <c:v>34</c:v>
                </c:pt>
                <c:pt idx="3">
                  <c:v>35</c:v>
                </c:pt>
                <c:pt idx="4">
                  <c:v>37</c:v>
                </c:pt>
                <c:pt idx="5">
                  <c:v>39</c:v>
                </c:pt>
                <c:pt idx="6">
                  <c:v>40</c:v>
                </c:pt>
                <c:pt idx="7">
                  <c:v>41</c:v>
                </c:pt>
                <c:pt idx="8">
                  <c:v>42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50</c:v>
                </c:pt>
                <c:pt idx="16">
                  <c:v>51</c:v>
                </c:pt>
                <c:pt idx="17">
                  <c:v>52</c:v>
                </c:pt>
                <c:pt idx="18">
                  <c:v>53</c:v>
                </c:pt>
                <c:pt idx="19">
                  <c:v>54</c:v>
                </c:pt>
                <c:pt idx="20">
                  <c:v>55</c:v>
                </c:pt>
                <c:pt idx="21">
                  <c:v>56</c:v>
                </c:pt>
                <c:pt idx="22">
                  <c:v>57</c:v>
                </c:pt>
                <c:pt idx="23">
                  <c:v>58</c:v>
                </c:pt>
                <c:pt idx="24">
                  <c:v>59</c:v>
                </c:pt>
                <c:pt idx="25">
                  <c:v>60</c:v>
                </c:pt>
                <c:pt idx="26">
                  <c:v>61</c:v>
                </c:pt>
                <c:pt idx="27">
                  <c:v>62</c:v>
                </c:pt>
                <c:pt idx="28">
                  <c:v>63</c:v>
                </c:pt>
                <c:pt idx="29">
                  <c:v>64</c:v>
                </c:pt>
                <c:pt idx="30">
                  <c:v>65</c:v>
                </c:pt>
                <c:pt idx="31">
                  <c:v>66</c:v>
                </c:pt>
                <c:pt idx="32">
                  <c:v>67</c:v>
                </c:pt>
                <c:pt idx="33">
                  <c:v>68</c:v>
                </c:pt>
                <c:pt idx="34">
                  <c:v>69</c:v>
                </c:pt>
                <c:pt idx="35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14528"/>
        <c:axId val="75980096"/>
      </c:lineChart>
      <c:catAx>
        <c:axId val="850145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5980096"/>
        <c:crosses val="autoZero"/>
        <c:auto val="1"/>
        <c:lblAlgn val="ctr"/>
        <c:lblOffset val="100"/>
        <c:noMultiLvlLbl val="0"/>
      </c:catAx>
      <c:valAx>
        <c:axId val="7598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014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48706-839B-4FB6-A32B-9C5B7B630AF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79CE070-5222-40C4-945C-49CB312F0F1A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развитие систем централизованного теплоснабжения для существующего и нового строительства жилищного фонда в период до 2029 г.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E6A60E7-76F0-4E89-BFAE-364D96ACB435}" type="parTrans" cxnId="{098E2E08-A083-4DD5-84A8-4D4FC10EF6FA}">
      <dgm:prSet/>
      <dgm:spPr/>
      <dgm:t>
        <a:bodyPr/>
        <a:lstStyle/>
        <a:p>
          <a:endParaRPr lang="ru-RU" sz="1600" b="1"/>
        </a:p>
      </dgm:t>
    </dgm:pt>
    <dgm:pt modelId="{89AE9F7F-F954-4F35-BC26-64ACB47FD11A}" type="sibTrans" cxnId="{098E2E08-A083-4DD5-84A8-4D4FC10EF6FA}">
      <dgm:prSet/>
      <dgm:spPr/>
      <dgm:t>
        <a:bodyPr/>
        <a:lstStyle/>
        <a:p>
          <a:endParaRPr lang="ru-RU" sz="1600" b="1"/>
        </a:p>
      </dgm:t>
    </dgm:pt>
    <dgm:pt modelId="{7698F2A5-5A97-472E-8760-F5912E65038B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обеспечение безопасности и надежности теплоснабжения потребителей в соответствии с требованиями технических регламентов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FC630B-CD9A-4801-A586-DFD808E2B914}" type="parTrans" cxnId="{FD3B3E29-585B-4D84-AAB5-076A56BE1189}">
      <dgm:prSet/>
      <dgm:spPr/>
      <dgm:t>
        <a:bodyPr/>
        <a:lstStyle/>
        <a:p>
          <a:endParaRPr lang="ru-RU" sz="1600" b="1"/>
        </a:p>
      </dgm:t>
    </dgm:pt>
    <dgm:pt modelId="{A86C9B4B-01CB-4503-8C0D-E724EF2F3B57}" type="sibTrans" cxnId="{FD3B3E29-585B-4D84-AAB5-076A56BE1189}">
      <dgm:prSet/>
      <dgm:spPr/>
      <dgm:t>
        <a:bodyPr/>
        <a:lstStyle/>
        <a:p>
          <a:endParaRPr lang="ru-RU" sz="1600" b="1"/>
        </a:p>
      </dgm:t>
    </dgm:pt>
    <dgm:pt modelId="{68606A95-9060-40CF-AA76-DB7BF17C3397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улучшение работы систем теплоснабжения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6807F8-3526-459E-ABDC-872FEF9F436E}" type="parTrans" cxnId="{9199DD5B-CE94-4F74-A332-F1DC7FF30A6D}">
      <dgm:prSet/>
      <dgm:spPr/>
      <dgm:t>
        <a:bodyPr/>
        <a:lstStyle/>
        <a:p>
          <a:endParaRPr lang="ru-RU" sz="1600" b="1"/>
        </a:p>
      </dgm:t>
    </dgm:pt>
    <dgm:pt modelId="{A7BDBF9A-3C80-47FC-BE3B-7D92A65E5DE3}" type="sibTrans" cxnId="{9199DD5B-CE94-4F74-A332-F1DC7FF30A6D}">
      <dgm:prSet/>
      <dgm:spPr/>
      <dgm:t>
        <a:bodyPr/>
        <a:lstStyle/>
        <a:p>
          <a:endParaRPr lang="ru-RU" sz="1600" b="1"/>
        </a:p>
      </dgm:t>
    </dgm:pt>
    <dgm:pt modelId="{76C102F4-48DF-4A2B-A31E-F61CFB83CFE8}">
      <dgm:prSet custT="1"/>
      <dgm:spPr/>
      <dgm:t>
        <a:bodyPr/>
        <a:lstStyle/>
        <a:p>
          <a:pPr algn="ctr"/>
          <a:r>
            <a: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обеспечение энергетической эффективности теплоснабжения и потребления тепловой энергии </a:t>
          </a:r>
        </a:p>
      </dgm:t>
    </dgm:pt>
    <dgm:pt modelId="{2D24EAF8-5A87-4CB1-8894-D3F321393E5D}" type="parTrans" cxnId="{5FD57FC5-0BBA-475A-8355-4E6B73FA9229}">
      <dgm:prSet/>
      <dgm:spPr/>
      <dgm:t>
        <a:bodyPr/>
        <a:lstStyle/>
        <a:p>
          <a:endParaRPr lang="ru-RU" sz="1600" b="1"/>
        </a:p>
      </dgm:t>
    </dgm:pt>
    <dgm:pt modelId="{B59D1745-8C4C-44FB-B5C5-43A8E42A402E}" type="sibTrans" cxnId="{5FD57FC5-0BBA-475A-8355-4E6B73FA9229}">
      <dgm:prSet/>
      <dgm:spPr/>
      <dgm:t>
        <a:bodyPr/>
        <a:lstStyle/>
        <a:p>
          <a:endParaRPr lang="ru-RU" sz="1600" b="1"/>
        </a:p>
      </dgm:t>
    </dgm:pt>
    <dgm:pt modelId="{0A4E8B27-5E9D-47AA-B830-232B7CE5B190}" type="pres">
      <dgm:prSet presAssocID="{DC148706-839B-4FB6-A32B-9C5B7B630A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25E6E3-CBB9-4623-A89A-B5FA75FC53DC}" type="pres">
      <dgm:prSet presAssocID="{A79CE070-5222-40C4-945C-49CB312F0F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D94FD-8303-47EC-A332-B8BD08318768}" type="pres">
      <dgm:prSet presAssocID="{89AE9F7F-F954-4F35-BC26-64ACB47FD11A}" presName="spacer" presStyleCnt="0"/>
      <dgm:spPr/>
    </dgm:pt>
    <dgm:pt modelId="{9761C37A-5C8D-405E-96A9-615076EC7929}" type="pres">
      <dgm:prSet presAssocID="{7698F2A5-5A97-472E-8760-F5912E6503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C5005-49AF-448B-838A-4A2E1F2F4C43}" type="pres">
      <dgm:prSet presAssocID="{A86C9B4B-01CB-4503-8C0D-E724EF2F3B57}" presName="spacer" presStyleCnt="0"/>
      <dgm:spPr/>
    </dgm:pt>
    <dgm:pt modelId="{A1F11147-9CB9-47DC-A22B-29D8F9BD1113}" type="pres">
      <dgm:prSet presAssocID="{68606A95-9060-40CF-AA76-DB7BF17C3397}" presName="parentText" presStyleLbl="node1" presStyleIdx="2" presStyleCnt="4" custLinFactY="100000" custLinFactNeighborY="111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ABA88-5581-41A7-B18C-A22BE359ECC7}" type="pres">
      <dgm:prSet presAssocID="{A7BDBF9A-3C80-47FC-BE3B-7D92A65E5DE3}" presName="spacer" presStyleCnt="0"/>
      <dgm:spPr/>
    </dgm:pt>
    <dgm:pt modelId="{6EE5013A-A1D5-4346-A757-9DDFEBDA8EFD}" type="pres">
      <dgm:prSet presAssocID="{76C102F4-48DF-4A2B-A31E-F61CFB83CFE8}" presName="parentText" presStyleLbl="node1" presStyleIdx="3" presStyleCnt="4" custLinFactY="-100000" custLinFactNeighborY="-107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57FC5-0BBA-475A-8355-4E6B73FA9229}" srcId="{DC148706-839B-4FB6-A32B-9C5B7B630AF3}" destId="{76C102F4-48DF-4A2B-A31E-F61CFB83CFE8}" srcOrd="3" destOrd="0" parTransId="{2D24EAF8-5A87-4CB1-8894-D3F321393E5D}" sibTransId="{B59D1745-8C4C-44FB-B5C5-43A8E42A402E}"/>
    <dgm:cxn modelId="{6E211113-56D1-44B0-BB9E-8C6F357CC4E6}" type="presOf" srcId="{7698F2A5-5A97-472E-8760-F5912E65038B}" destId="{9761C37A-5C8D-405E-96A9-615076EC7929}" srcOrd="0" destOrd="0" presId="urn:microsoft.com/office/officeart/2005/8/layout/vList2"/>
    <dgm:cxn modelId="{FD3B3E29-585B-4D84-AAB5-076A56BE1189}" srcId="{DC148706-839B-4FB6-A32B-9C5B7B630AF3}" destId="{7698F2A5-5A97-472E-8760-F5912E65038B}" srcOrd="1" destOrd="0" parTransId="{ABFC630B-CD9A-4801-A586-DFD808E2B914}" sibTransId="{A86C9B4B-01CB-4503-8C0D-E724EF2F3B57}"/>
    <dgm:cxn modelId="{0EFB194C-5490-43A3-8C25-61E9E4A24F06}" type="presOf" srcId="{68606A95-9060-40CF-AA76-DB7BF17C3397}" destId="{A1F11147-9CB9-47DC-A22B-29D8F9BD1113}" srcOrd="0" destOrd="0" presId="urn:microsoft.com/office/officeart/2005/8/layout/vList2"/>
    <dgm:cxn modelId="{9D75855E-34A8-454F-A59C-89D31EB99A38}" type="presOf" srcId="{DC148706-839B-4FB6-A32B-9C5B7B630AF3}" destId="{0A4E8B27-5E9D-47AA-B830-232B7CE5B190}" srcOrd="0" destOrd="0" presId="urn:microsoft.com/office/officeart/2005/8/layout/vList2"/>
    <dgm:cxn modelId="{49393E31-8234-4DC5-A995-A6151AA3C67C}" type="presOf" srcId="{76C102F4-48DF-4A2B-A31E-F61CFB83CFE8}" destId="{6EE5013A-A1D5-4346-A757-9DDFEBDA8EFD}" srcOrd="0" destOrd="0" presId="urn:microsoft.com/office/officeart/2005/8/layout/vList2"/>
    <dgm:cxn modelId="{CFE69DE6-1167-4D37-89B1-B71B833E87C9}" type="presOf" srcId="{A79CE070-5222-40C4-945C-49CB312F0F1A}" destId="{E425E6E3-CBB9-4623-A89A-B5FA75FC53DC}" srcOrd="0" destOrd="0" presId="urn:microsoft.com/office/officeart/2005/8/layout/vList2"/>
    <dgm:cxn modelId="{9199DD5B-CE94-4F74-A332-F1DC7FF30A6D}" srcId="{DC148706-839B-4FB6-A32B-9C5B7B630AF3}" destId="{68606A95-9060-40CF-AA76-DB7BF17C3397}" srcOrd="2" destOrd="0" parTransId="{A16807F8-3526-459E-ABDC-872FEF9F436E}" sibTransId="{A7BDBF9A-3C80-47FC-BE3B-7D92A65E5DE3}"/>
    <dgm:cxn modelId="{098E2E08-A083-4DD5-84A8-4D4FC10EF6FA}" srcId="{DC148706-839B-4FB6-A32B-9C5B7B630AF3}" destId="{A79CE070-5222-40C4-945C-49CB312F0F1A}" srcOrd="0" destOrd="0" parTransId="{AE6A60E7-76F0-4E89-BFAE-364D96ACB435}" sibTransId="{89AE9F7F-F954-4F35-BC26-64ACB47FD11A}"/>
    <dgm:cxn modelId="{585C82D2-74C4-480D-AB9F-9AFD8A70F448}" type="presParOf" srcId="{0A4E8B27-5E9D-47AA-B830-232B7CE5B190}" destId="{E425E6E3-CBB9-4623-A89A-B5FA75FC53DC}" srcOrd="0" destOrd="0" presId="urn:microsoft.com/office/officeart/2005/8/layout/vList2"/>
    <dgm:cxn modelId="{8EB65606-CE84-42C4-815A-7670D9A7E991}" type="presParOf" srcId="{0A4E8B27-5E9D-47AA-B830-232B7CE5B190}" destId="{51DD94FD-8303-47EC-A332-B8BD08318768}" srcOrd="1" destOrd="0" presId="urn:microsoft.com/office/officeart/2005/8/layout/vList2"/>
    <dgm:cxn modelId="{0A51B24C-6DBE-40B7-9665-20A3C7BD4CE6}" type="presParOf" srcId="{0A4E8B27-5E9D-47AA-B830-232B7CE5B190}" destId="{9761C37A-5C8D-405E-96A9-615076EC7929}" srcOrd="2" destOrd="0" presId="urn:microsoft.com/office/officeart/2005/8/layout/vList2"/>
    <dgm:cxn modelId="{4D7A755C-F732-40D5-8DD2-4487F64350CC}" type="presParOf" srcId="{0A4E8B27-5E9D-47AA-B830-232B7CE5B190}" destId="{C35C5005-49AF-448B-838A-4A2E1F2F4C43}" srcOrd="3" destOrd="0" presId="urn:microsoft.com/office/officeart/2005/8/layout/vList2"/>
    <dgm:cxn modelId="{83D30C27-9CB7-4BBF-B578-CCE285FC3085}" type="presParOf" srcId="{0A4E8B27-5E9D-47AA-B830-232B7CE5B190}" destId="{A1F11147-9CB9-47DC-A22B-29D8F9BD1113}" srcOrd="4" destOrd="0" presId="urn:microsoft.com/office/officeart/2005/8/layout/vList2"/>
    <dgm:cxn modelId="{2A88B77A-5DC6-433E-8541-94FB1ACE9408}" type="presParOf" srcId="{0A4E8B27-5E9D-47AA-B830-232B7CE5B190}" destId="{2C1ABA88-5581-41A7-B18C-A22BE359ECC7}" srcOrd="5" destOrd="0" presId="urn:microsoft.com/office/officeart/2005/8/layout/vList2"/>
    <dgm:cxn modelId="{A42B79E8-F1FE-4DCB-97B0-6D855C1DB39E}" type="presParOf" srcId="{0A4E8B27-5E9D-47AA-B830-232B7CE5B190}" destId="{6EE5013A-A1D5-4346-A757-9DDFEBDA8E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875D0D-2E55-4550-AD05-2A137812F3F0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9C7A2AA-174A-4383-9428-3E783C2AA125}">
      <dgm:prSet phldrT="[Текст]"/>
      <dgm:spPr/>
      <dgm:t>
        <a:bodyPr/>
        <a:lstStyle/>
        <a:p>
          <a:r>
            <a:rPr lang="ru-RU" dirty="0" smtClean="0"/>
            <a:t>высоконадежные;</a:t>
          </a:r>
          <a:endParaRPr lang="ru-RU" dirty="0"/>
        </a:p>
      </dgm:t>
    </dgm:pt>
    <dgm:pt modelId="{ABAC2A33-1B18-4004-A38F-6631BAC250D1}" type="parTrans" cxnId="{CDC373A3-0F93-497F-AC2C-6CBF0A5E2AEB}">
      <dgm:prSet/>
      <dgm:spPr/>
      <dgm:t>
        <a:bodyPr/>
        <a:lstStyle/>
        <a:p>
          <a:endParaRPr lang="ru-RU"/>
        </a:p>
      </dgm:t>
    </dgm:pt>
    <dgm:pt modelId="{B26FB0B0-35B6-415C-B2F9-5A3C52E93AEF}" type="sibTrans" cxnId="{CDC373A3-0F93-497F-AC2C-6CBF0A5E2AEB}">
      <dgm:prSet/>
      <dgm:spPr/>
      <dgm:t>
        <a:bodyPr/>
        <a:lstStyle/>
        <a:p>
          <a:endParaRPr lang="ru-RU"/>
        </a:p>
      </dgm:t>
    </dgm:pt>
    <dgm:pt modelId="{B78806BC-2F36-4300-A322-34A0A17A2799}">
      <dgm:prSet/>
      <dgm:spPr/>
      <dgm:t>
        <a:bodyPr/>
        <a:lstStyle/>
        <a:p>
          <a:r>
            <a:rPr lang="ru-RU" smtClean="0"/>
            <a:t>надежные;</a:t>
          </a:r>
          <a:endParaRPr lang="ru-RU" dirty="0"/>
        </a:p>
      </dgm:t>
    </dgm:pt>
    <dgm:pt modelId="{EDC6C373-DC07-45A6-BA51-7EF2C3C3D221}" type="parTrans" cxnId="{F625A351-5F72-44D6-B0A0-970AFC6FA8B1}">
      <dgm:prSet/>
      <dgm:spPr/>
      <dgm:t>
        <a:bodyPr/>
        <a:lstStyle/>
        <a:p>
          <a:endParaRPr lang="ru-RU"/>
        </a:p>
      </dgm:t>
    </dgm:pt>
    <dgm:pt modelId="{689D2DB7-FDA4-4A77-A965-BE7CFCFC892F}" type="sibTrans" cxnId="{F625A351-5F72-44D6-B0A0-970AFC6FA8B1}">
      <dgm:prSet/>
      <dgm:spPr/>
      <dgm:t>
        <a:bodyPr/>
        <a:lstStyle/>
        <a:p>
          <a:endParaRPr lang="ru-RU"/>
        </a:p>
      </dgm:t>
    </dgm:pt>
    <dgm:pt modelId="{223ED4BE-799A-4BF3-9510-10CF97C26798}">
      <dgm:prSet/>
      <dgm:spPr/>
      <dgm:t>
        <a:bodyPr/>
        <a:lstStyle/>
        <a:p>
          <a:r>
            <a:rPr lang="ru-RU" dirty="0" smtClean="0"/>
            <a:t>малонадежные;</a:t>
          </a:r>
          <a:endParaRPr lang="ru-RU" dirty="0"/>
        </a:p>
      </dgm:t>
    </dgm:pt>
    <dgm:pt modelId="{3501C99A-F294-4717-9504-CF37A8981579}" type="parTrans" cxnId="{755A934B-82CF-440C-8975-D9B46920CE7C}">
      <dgm:prSet/>
      <dgm:spPr/>
      <dgm:t>
        <a:bodyPr/>
        <a:lstStyle/>
        <a:p>
          <a:endParaRPr lang="ru-RU"/>
        </a:p>
      </dgm:t>
    </dgm:pt>
    <dgm:pt modelId="{6CF88A69-2ED5-494A-A56C-C48818C18DAE}" type="sibTrans" cxnId="{755A934B-82CF-440C-8975-D9B46920CE7C}">
      <dgm:prSet/>
      <dgm:spPr/>
      <dgm:t>
        <a:bodyPr/>
        <a:lstStyle/>
        <a:p>
          <a:endParaRPr lang="ru-RU"/>
        </a:p>
      </dgm:t>
    </dgm:pt>
    <dgm:pt modelId="{A491DB45-E85D-430E-9DCC-02C0FDC24075}">
      <dgm:prSet/>
      <dgm:spPr/>
      <dgm:t>
        <a:bodyPr/>
        <a:lstStyle/>
        <a:p>
          <a:r>
            <a:rPr lang="ru-RU" smtClean="0"/>
            <a:t>ненадежные.</a:t>
          </a:r>
          <a:endParaRPr lang="ru-RU" dirty="0"/>
        </a:p>
      </dgm:t>
    </dgm:pt>
    <dgm:pt modelId="{F4384377-A3AC-4646-A380-0F6BEE8EE76C}" type="parTrans" cxnId="{593FF11F-AF33-4766-B22B-858B28144782}">
      <dgm:prSet/>
      <dgm:spPr/>
      <dgm:t>
        <a:bodyPr/>
        <a:lstStyle/>
        <a:p>
          <a:endParaRPr lang="ru-RU"/>
        </a:p>
      </dgm:t>
    </dgm:pt>
    <dgm:pt modelId="{52FD48B7-8B16-4571-8F7E-E8D5B8D6F4CA}" type="sibTrans" cxnId="{593FF11F-AF33-4766-B22B-858B28144782}">
      <dgm:prSet/>
      <dgm:spPr/>
      <dgm:t>
        <a:bodyPr/>
        <a:lstStyle/>
        <a:p>
          <a:endParaRPr lang="ru-RU"/>
        </a:p>
      </dgm:t>
    </dgm:pt>
    <dgm:pt modelId="{11AF8A4E-E26D-4CB6-BFD4-F00F638F3243}" type="pres">
      <dgm:prSet presAssocID="{0D875D0D-2E55-4550-AD05-2A137812F3F0}" presName="diagram" presStyleCnt="0">
        <dgm:presLayoutVars>
          <dgm:dir/>
          <dgm:resizeHandles val="exact"/>
        </dgm:presLayoutVars>
      </dgm:prSet>
      <dgm:spPr/>
    </dgm:pt>
    <dgm:pt modelId="{7B0A9230-506C-4A2A-8190-E9F887B3DEB0}" type="pres">
      <dgm:prSet presAssocID="{19C7A2AA-174A-4383-9428-3E783C2AA1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4BC8A-3032-4A3C-A6B3-C0B59F541DA5}" type="pres">
      <dgm:prSet presAssocID="{B26FB0B0-35B6-415C-B2F9-5A3C52E93AEF}" presName="sibTrans" presStyleCnt="0"/>
      <dgm:spPr/>
    </dgm:pt>
    <dgm:pt modelId="{F14DCBB4-A87E-4216-87A0-E5F74095CD91}" type="pres">
      <dgm:prSet presAssocID="{B78806BC-2F36-4300-A322-34A0A17A2799}" presName="node" presStyleLbl="node1" presStyleIdx="1" presStyleCnt="4">
        <dgm:presLayoutVars>
          <dgm:bulletEnabled val="1"/>
        </dgm:presLayoutVars>
      </dgm:prSet>
      <dgm:spPr/>
    </dgm:pt>
    <dgm:pt modelId="{BBF4386D-6E31-4F18-AECB-6C53AB813303}" type="pres">
      <dgm:prSet presAssocID="{689D2DB7-FDA4-4A77-A965-BE7CFCFC892F}" presName="sibTrans" presStyleCnt="0"/>
      <dgm:spPr/>
    </dgm:pt>
    <dgm:pt modelId="{C6813E01-98B6-4FB4-A5F3-A5D52F4CF669}" type="pres">
      <dgm:prSet presAssocID="{223ED4BE-799A-4BF3-9510-10CF97C26798}" presName="node" presStyleLbl="node1" presStyleIdx="2" presStyleCnt="4">
        <dgm:presLayoutVars>
          <dgm:bulletEnabled val="1"/>
        </dgm:presLayoutVars>
      </dgm:prSet>
      <dgm:spPr/>
    </dgm:pt>
    <dgm:pt modelId="{36C4F497-5718-4F88-B05F-FBDBDDB4DEE0}" type="pres">
      <dgm:prSet presAssocID="{6CF88A69-2ED5-494A-A56C-C48818C18DAE}" presName="sibTrans" presStyleCnt="0"/>
      <dgm:spPr/>
    </dgm:pt>
    <dgm:pt modelId="{745BDADE-1720-42B9-9A8F-433BBB288B1B}" type="pres">
      <dgm:prSet presAssocID="{A491DB45-E85D-430E-9DCC-02C0FDC24075}" presName="node" presStyleLbl="node1" presStyleIdx="3" presStyleCnt="4">
        <dgm:presLayoutVars>
          <dgm:bulletEnabled val="1"/>
        </dgm:presLayoutVars>
      </dgm:prSet>
      <dgm:spPr/>
    </dgm:pt>
  </dgm:ptLst>
  <dgm:cxnLst>
    <dgm:cxn modelId="{593FF11F-AF33-4766-B22B-858B28144782}" srcId="{0D875D0D-2E55-4550-AD05-2A137812F3F0}" destId="{A491DB45-E85D-430E-9DCC-02C0FDC24075}" srcOrd="3" destOrd="0" parTransId="{F4384377-A3AC-4646-A380-0F6BEE8EE76C}" sibTransId="{52FD48B7-8B16-4571-8F7E-E8D5B8D6F4CA}"/>
    <dgm:cxn modelId="{B7A75C8C-4897-4BA0-BA2C-25913516A24D}" type="presOf" srcId="{0D875D0D-2E55-4550-AD05-2A137812F3F0}" destId="{11AF8A4E-E26D-4CB6-BFD4-F00F638F3243}" srcOrd="0" destOrd="0" presId="urn:microsoft.com/office/officeart/2005/8/layout/default"/>
    <dgm:cxn modelId="{332FD9EC-D8EF-4066-8141-04BC5B7B6BDE}" type="presOf" srcId="{223ED4BE-799A-4BF3-9510-10CF97C26798}" destId="{C6813E01-98B6-4FB4-A5F3-A5D52F4CF669}" srcOrd="0" destOrd="0" presId="urn:microsoft.com/office/officeart/2005/8/layout/default"/>
    <dgm:cxn modelId="{755A934B-82CF-440C-8975-D9B46920CE7C}" srcId="{0D875D0D-2E55-4550-AD05-2A137812F3F0}" destId="{223ED4BE-799A-4BF3-9510-10CF97C26798}" srcOrd="2" destOrd="0" parTransId="{3501C99A-F294-4717-9504-CF37A8981579}" sibTransId="{6CF88A69-2ED5-494A-A56C-C48818C18DAE}"/>
    <dgm:cxn modelId="{8F3E80CE-79B4-4673-A022-8C9509A355B4}" type="presOf" srcId="{A491DB45-E85D-430E-9DCC-02C0FDC24075}" destId="{745BDADE-1720-42B9-9A8F-433BBB288B1B}" srcOrd="0" destOrd="0" presId="urn:microsoft.com/office/officeart/2005/8/layout/default"/>
    <dgm:cxn modelId="{FF0086AC-9DF0-4385-B748-3FDD61A48D05}" type="presOf" srcId="{19C7A2AA-174A-4383-9428-3E783C2AA125}" destId="{7B0A9230-506C-4A2A-8190-E9F887B3DEB0}" srcOrd="0" destOrd="0" presId="urn:microsoft.com/office/officeart/2005/8/layout/default"/>
    <dgm:cxn modelId="{F625A351-5F72-44D6-B0A0-970AFC6FA8B1}" srcId="{0D875D0D-2E55-4550-AD05-2A137812F3F0}" destId="{B78806BC-2F36-4300-A322-34A0A17A2799}" srcOrd="1" destOrd="0" parTransId="{EDC6C373-DC07-45A6-BA51-7EF2C3C3D221}" sibTransId="{689D2DB7-FDA4-4A77-A965-BE7CFCFC892F}"/>
    <dgm:cxn modelId="{16520F86-9A6E-4ED1-9AB4-8F2212C7D934}" type="presOf" srcId="{B78806BC-2F36-4300-A322-34A0A17A2799}" destId="{F14DCBB4-A87E-4216-87A0-E5F74095CD91}" srcOrd="0" destOrd="0" presId="urn:microsoft.com/office/officeart/2005/8/layout/default"/>
    <dgm:cxn modelId="{CDC373A3-0F93-497F-AC2C-6CBF0A5E2AEB}" srcId="{0D875D0D-2E55-4550-AD05-2A137812F3F0}" destId="{19C7A2AA-174A-4383-9428-3E783C2AA125}" srcOrd="0" destOrd="0" parTransId="{ABAC2A33-1B18-4004-A38F-6631BAC250D1}" sibTransId="{B26FB0B0-35B6-415C-B2F9-5A3C52E93AEF}"/>
    <dgm:cxn modelId="{7CFECA32-8612-4945-9B44-E2C61C8FE337}" type="presParOf" srcId="{11AF8A4E-E26D-4CB6-BFD4-F00F638F3243}" destId="{7B0A9230-506C-4A2A-8190-E9F887B3DEB0}" srcOrd="0" destOrd="0" presId="urn:microsoft.com/office/officeart/2005/8/layout/default"/>
    <dgm:cxn modelId="{9E03033C-782A-4E8E-9387-57CB0CBB7D12}" type="presParOf" srcId="{11AF8A4E-E26D-4CB6-BFD4-F00F638F3243}" destId="{1774BC8A-3032-4A3C-A6B3-C0B59F541DA5}" srcOrd="1" destOrd="0" presId="urn:microsoft.com/office/officeart/2005/8/layout/default"/>
    <dgm:cxn modelId="{7F204FF5-E42A-4CB7-8BF1-8B359BCAEB39}" type="presParOf" srcId="{11AF8A4E-E26D-4CB6-BFD4-F00F638F3243}" destId="{F14DCBB4-A87E-4216-87A0-E5F74095CD91}" srcOrd="2" destOrd="0" presId="urn:microsoft.com/office/officeart/2005/8/layout/default"/>
    <dgm:cxn modelId="{1B1DE9E2-4D08-4DB2-8372-41E694BE1C6D}" type="presParOf" srcId="{11AF8A4E-E26D-4CB6-BFD4-F00F638F3243}" destId="{BBF4386D-6E31-4F18-AECB-6C53AB813303}" srcOrd="3" destOrd="0" presId="urn:microsoft.com/office/officeart/2005/8/layout/default"/>
    <dgm:cxn modelId="{21F4BD5D-D380-4D0E-B6AA-4E2CF9520972}" type="presParOf" srcId="{11AF8A4E-E26D-4CB6-BFD4-F00F638F3243}" destId="{C6813E01-98B6-4FB4-A5F3-A5D52F4CF669}" srcOrd="4" destOrd="0" presId="urn:microsoft.com/office/officeart/2005/8/layout/default"/>
    <dgm:cxn modelId="{F8008AD5-B1A4-4D61-B4F1-83D90763BA1A}" type="presParOf" srcId="{11AF8A4E-E26D-4CB6-BFD4-F00F638F3243}" destId="{36C4F497-5718-4F88-B05F-FBDBDDB4DEE0}" srcOrd="5" destOrd="0" presId="urn:microsoft.com/office/officeart/2005/8/layout/default"/>
    <dgm:cxn modelId="{F6F99EF2-4072-4D67-87F8-34B309C67ED1}" type="presParOf" srcId="{11AF8A4E-E26D-4CB6-BFD4-F00F638F3243}" destId="{745BDADE-1720-42B9-9A8F-433BBB288B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A67901-1F4F-4DE6-B004-98E3FC689B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22EB87A4-025D-4E3B-ADF2-3024AE0F82D2}">
      <dgm:prSet phldrT="[Текст]"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полная автоматизация работы;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948B87-8F10-452B-AFE4-7473EF3BEBCF}" type="parTrans" cxnId="{C1EFD53A-32FD-4E38-9CE7-517735EEB832}">
      <dgm:prSet/>
      <dgm:spPr/>
      <dgm:t>
        <a:bodyPr/>
        <a:lstStyle/>
        <a:p>
          <a:endParaRPr lang="ru-R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C0993DC-C414-46D8-99B8-15CA7BFD54AD}" type="sibTrans" cxnId="{C1EFD53A-32FD-4E38-9CE7-517735EEB832}">
      <dgm:prSet/>
      <dgm:spPr/>
      <dgm:t>
        <a:bodyPr/>
        <a:lstStyle/>
        <a:p>
          <a:endParaRPr lang="ru-R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9B9D44-53B2-4B46-A6AD-FFE7FC044B33}">
      <dgm:prSet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закрытая схема присоединения ГВС;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498C84-6E1B-47FC-9EEE-94F156AB18AC}" type="parTrans" cxnId="{B199EF03-DFBF-4C65-985E-6F0D41B97B47}">
      <dgm:prSet/>
      <dgm:spPr/>
      <dgm:t>
        <a:bodyPr/>
        <a:lstStyle/>
        <a:p>
          <a:endParaRPr lang="ru-R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BFE083-E471-42C1-8E6F-BB9A2FC2ED37}" type="sibTrans" cxnId="{B199EF03-DFBF-4C65-985E-6F0D41B97B47}">
      <dgm:prSet/>
      <dgm:spPr/>
      <dgm:t>
        <a:bodyPr/>
        <a:lstStyle/>
        <a:p>
          <a:endParaRPr lang="ru-R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AA25B4-08A9-4CD3-B575-BCD9FF17EF3A}">
      <dgm:prSet custT="1"/>
      <dgm:spPr/>
      <dgm:t>
        <a:bodyPr/>
        <a:lstStyle/>
        <a:p>
          <a:r>
            <a:rPr lang="ru-RU" sz="1400" b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погодозависимое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регулирование;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318031-1600-4B60-A9D6-6A2B0C74ED6A}" type="parTrans" cxnId="{94BA32B1-3B42-4F36-8A76-51419E75AA0C}">
      <dgm:prSet/>
      <dgm:spPr/>
      <dgm:t>
        <a:bodyPr/>
        <a:lstStyle/>
        <a:p>
          <a:endParaRPr lang="ru-R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FA3F062-5A21-4867-8B09-EEA87129E6F6}" type="sibTrans" cxnId="{94BA32B1-3B42-4F36-8A76-51419E75AA0C}">
      <dgm:prSet/>
      <dgm:spPr/>
      <dgm:t>
        <a:bodyPr/>
        <a:lstStyle/>
        <a:p>
          <a:endParaRPr lang="ru-R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8D6D5D-9DB4-4593-A62A-6D04EC14AB55}">
      <dgm:prSet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наличие узла учета тепловой энергии;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627F4B-48D4-422F-B502-682AAC9B46A7}" type="parTrans" cxnId="{4011D534-8789-42FB-9C5A-7C15A676E2FE}">
      <dgm:prSet/>
      <dgm:spPr/>
      <dgm:t>
        <a:bodyPr/>
        <a:lstStyle/>
        <a:p>
          <a:endParaRPr lang="ru-R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331D88-9C2C-4153-B57C-3520F2D55D2A}" type="sibTrans" cxnId="{4011D534-8789-42FB-9C5A-7C15A676E2FE}">
      <dgm:prSet/>
      <dgm:spPr/>
      <dgm:t>
        <a:bodyPr/>
        <a:lstStyle/>
        <a:p>
          <a:endParaRPr lang="ru-R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D68783-B689-47F8-966D-897442E8734F}">
      <dgm:prSet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автоматическое регулирование температуры горячей воды.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3BD2573-A6E4-48D1-99F8-4E9FC026D3E2}" type="parTrans" cxnId="{981EB72E-E123-40C1-A533-E08EF537F283}">
      <dgm:prSet/>
      <dgm:spPr/>
      <dgm:t>
        <a:bodyPr/>
        <a:lstStyle/>
        <a:p>
          <a:endParaRPr lang="ru-R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CB2D25-255A-42B3-B0E0-6131B947287F}" type="sibTrans" cxnId="{981EB72E-E123-40C1-A533-E08EF537F283}">
      <dgm:prSet/>
      <dgm:spPr/>
      <dgm:t>
        <a:bodyPr/>
        <a:lstStyle/>
        <a:p>
          <a:endParaRPr lang="ru-R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E2559E2-7DD4-43EC-AF54-C4D4E437893D}" type="pres">
      <dgm:prSet presAssocID="{57A67901-1F4F-4DE6-B004-98E3FC689B11}" presName="Name0" presStyleCnt="0">
        <dgm:presLayoutVars>
          <dgm:chMax val="7"/>
          <dgm:chPref val="7"/>
          <dgm:dir/>
        </dgm:presLayoutVars>
      </dgm:prSet>
      <dgm:spPr/>
    </dgm:pt>
    <dgm:pt modelId="{7B6D5DE3-6B22-4A29-B7EC-2D17BBDA34AA}" type="pres">
      <dgm:prSet presAssocID="{57A67901-1F4F-4DE6-B004-98E3FC689B11}" presName="Name1" presStyleCnt="0"/>
      <dgm:spPr/>
    </dgm:pt>
    <dgm:pt modelId="{3AF420E9-98B9-40D4-88FA-B5BC27D69EB2}" type="pres">
      <dgm:prSet presAssocID="{57A67901-1F4F-4DE6-B004-98E3FC689B11}" presName="cycle" presStyleCnt="0"/>
      <dgm:spPr/>
    </dgm:pt>
    <dgm:pt modelId="{923F0AD6-2FE4-4155-A4AD-6DC4BA4AF0A8}" type="pres">
      <dgm:prSet presAssocID="{57A67901-1F4F-4DE6-B004-98E3FC689B11}" presName="srcNode" presStyleLbl="node1" presStyleIdx="0" presStyleCnt="5"/>
      <dgm:spPr/>
    </dgm:pt>
    <dgm:pt modelId="{4D193C49-F508-450A-90C1-6F8967BA1645}" type="pres">
      <dgm:prSet presAssocID="{57A67901-1F4F-4DE6-B004-98E3FC689B11}" presName="conn" presStyleLbl="parChTrans1D2" presStyleIdx="0" presStyleCnt="1"/>
      <dgm:spPr/>
    </dgm:pt>
    <dgm:pt modelId="{B529A1B0-B3C4-4D63-B0C1-7215017064C2}" type="pres">
      <dgm:prSet presAssocID="{57A67901-1F4F-4DE6-B004-98E3FC689B11}" presName="extraNode" presStyleLbl="node1" presStyleIdx="0" presStyleCnt="5"/>
      <dgm:spPr/>
    </dgm:pt>
    <dgm:pt modelId="{36D0D558-5547-4F3C-96BA-F43754BEED1A}" type="pres">
      <dgm:prSet presAssocID="{57A67901-1F4F-4DE6-B004-98E3FC689B11}" presName="dstNode" presStyleLbl="node1" presStyleIdx="0" presStyleCnt="5"/>
      <dgm:spPr/>
    </dgm:pt>
    <dgm:pt modelId="{CAB6AFAD-055D-47C6-9665-668C49AD0004}" type="pres">
      <dgm:prSet presAssocID="{22EB87A4-025D-4E3B-ADF2-3024AE0F82D2}" presName="text_1" presStyleLbl="node1" presStyleIdx="0" presStyleCnt="5">
        <dgm:presLayoutVars>
          <dgm:bulletEnabled val="1"/>
        </dgm:presLayoutVars>
      </dgm:prSet>
      <dgm:spPr/>
    </dgm:pt>
    <dgm:pt modelId="{66D5E963-87E2-4149-AC08-4DBC0445ED22}" type="pres">
      <dgm:prSet presAssocID="{22EB87A4-025D-4E3B-ADF2-3024AE0F82D2}" presName="accent_1" presStyleCnt="0"/>
      <dgm:spPr/>
    </dgm:pt>
    <dgm:pt modelId="{3D7D8977-1D1A-4BCF-878E-DC6B4F63FEAA}" type="pres">
      <dgm:prSet presAssocID="{22EB87A4-025D-4E3B-ADF2-3024AE0F82D2}" presName="accentRepeatNode" presStyleLbl="solidFgAcc1" presStyleIdx="0" presStyleCnt="5"/>
      <dgm:spPr/>
    </dgm:pt>
    <dgm:pt modelId="{2752AE9F-1498-4205-9CD0-8176D76D27A9}" type="pres">
      <dgm:prSet presAssocID="{419B9D44-53B2-4B46-A6AD-FFE7FC044B33}" presName="text_2" presStyleLbl="node1" presStyleIdx="1" presStyleCnt="5">
        <dgm:presLayoutVars>
          <dgm:bulletEnabled val="1"/>
        </dgm:presLayoutVars>
      </dgm:prSet>
      <dgm:spPr/>
    </dgm:pt>
    <dgm:pt modelId="{275BFD9C-E62A-4B02-81C4-94B28F69AB53}" type="pres">
      <dgm:prSet presAssocID="{419B9D44-53B2-4B46-A6AD-FFE7FC044B33}" presName="accent_2" presStyleCnt="0"/>
      <dgm:spPr/>
    </dgm:pt>
    <dgm:pt modelId="{28FB7432-7128-4D5C-BC19-7BBD3BE39E64}" type="pres">
      <dgm:prSet presAssocID="{419B9D44-53B2-4B46-A6AD-FFE7FC044B33}" presName="accentRepeatNode" presStyleLbl="solidFgAcc1" presStyleIdx="1" presStyleCnt="5"/>
      <dgm:spPr/>
    </dgm:pt>
    <dgm:pt modelId="{5D54DAEE-276A-4A80-8692-1EB7D8EA037B}" type="pres">
      <dgm:prSet presAssocID="{DFAA25B4-08A9-4CD3-B575-BCD9FF17EF3A}" presName="text_3" presStyleLbl="node1" presStyleIdx="2" presStyleCnt="5">
        <dgm:presLayoutVars>
          <dgm:bulletEnabled val="1"/>
        </dgm:presLayoutVars>
      </dgm:prSet>
      <dgm:spPr/>
    </dgm:pt>
    <dgm:pt modelId="{0A300BC1-B9CB-49F8-A86E-35986C518ABE}" type="pres">
      <dgm:prSet presAssocID="{DFAA25B4-08A9-4CD3-B575-BCD9FF17EF3A}" presName="accent_3" presStyleCnt="0"/>
      <dgm:spPr/>
    </dgm:pt>
    <dgm:pt modelId="{0990BC03-51DF-4140-8A8C-5A1531C1C19A}" type="pres">
      <dgm:prSet presAssocID="{DFAA25B4-08A9-4CD3-B575-BCD9FF17EF3A}" presName="accentRepeatNode" presStyleLbl="solidFgAcc1" presStyleIdx="2" presStyleCnt="5"/>
      <dgm:spPr/>
    </dgm:pt>
    <dgm:pt modelId="{920AC708-FDF8-4A42-A09F-0D586592C88A}" type="pres">
      <dgm:prSet presAssocID="{AF8D6D5D-9DB4-4593-A62A-6D04EC14AB55}" presName="text_4" presStyleLbl="node1" presStyleIdx="3" presStyleCnt="5">
        <dgm:presLayoutVars>
          <dgm:bulletEnabled val="1"/>
        </dgm:presLayoutVars>
      </dgm:prSet>
      <dgm:spPr/>
    </dgm:pt>
    <dgm:pt modelId="{B1DD4FEE-B2AA-4F05-A7F5-57E47091830C}" type="pres">
      <dgm:prSet presAssocID="{AF8D6D5D-9DB4-4593-A62A-6D04EC14AB55}" presName="accent_4" presStyleCnt="0"/>
      <dgm:spPr/>
    </dgm:pt>
    <dgm:pt modelId="{3B32ABBD-5891-42E1-9A73-DEC926AE7765}" type="pres">
      <dgm:prSet presAssocID="{AF8D6D5D-9DB4-4593-A62A-6D04EC14AB55}" presName="accentRepeatNode" presStyleLbl="solidFgAcc1" presStyleIdx="3" presStyleCnt="5"/>
      <dgm:spPr/>
    </dgm:pt>
    <dgm:pt modelId="{4744AC6F-E281-4F93-AFE0-FC8ADDB46D2B}" type="pres">
      <dgm:prSet presAssocID="{B3D68783-B689-47F8-966D-897442E8734F}" presName="text_5" presStyleLbl="node1" presStyleIdx="4" presStyleCnt="5">
        <dgm:presLayoutVars>
          <dgm:bulletEnabled val="1"/>
        </dgm:presLayoutVars>
      </dgm:prSet>
      <dgm:spPr/>
    </dgm:pt>
    <dgm:pt modelId="{C768A158-7454-41B3-918C-6570DBA75452}" type="pres">
      <dgm:prSet presAssocID="{B3D68783-B689-47F8-966D-897442E8734F}" presName="accent_5" presStyleCnt="0"/>
      <dgm:spPr/>
    </dgm:pt>
    <dgm:pt modelId="{45B46F16-9EB0-42D1-A1BF-F8D71BE24A2C}" type="pres">
      <dgm:prSet presAssocID="{B3D68783-B689-47F8-966D-897442E8734F}" presName="accentRepeatNode" presStyleLbl="solidFgAcc1" presStyleIdx="4" presStyleCnt="5"/>
      <dgm:spPr/>
    </dgm:pt>
  </dgm:ptLst>
  <dgm:cxnLst>
    <dgm:cxn modelId="{33721596-FCAE-4239-B054-F1655A0035CD}" type="presOf" srcId="{22EB87A4-025D-4E3B-ADF2-3024AE0F82D2}" destId="{CAB6AFAD-055D-47C6-9665-668C49AD0004}" srcOrd="0" destOrd="0" presId="urn:microsoft.com/office/officeart/2008/layout/VerticalCurvedList"/>
    <dgm:cxn modelId="{08024B6E-4AAA-474E-AF45-5D2DC38549DF}" type="presOf" srcId="{AF8D6D5D-9DB4-4593-A62A-6D04EC14AB55}" destId="{920AC708-FDF8-4A42-A09F-0D586592C88A}" srcOrd="0" destOrd="0" presId="urn:microsoft.com/office/officeart/2008/layout/VerticalCurvedList"/>
    <dgm:cxn modelId="{0DEEA583-BBE5-472C-9F56-3319DE85E33A}" type="presOf" srcId="{5C0993DC-C414-46D8-99B8-15CA7BFD54AD}" destId="{4D193C49-F508-450A-90C1-6F8967BA1645}" srcOrd="0" destOrd="0" presId="urn:microsoft.com/office/officeart/2008/layout/VerticalCurvedList"/>
    <dgm:cxn modelId="{DC0AB1DF-F5D5-4C6B-808C-C01EC27A8C79}" type="presOf" srcId="{DFAA25B4-08A9-4CD3-B575-BCD9FF17EF3A}" destId="{5D54DAEE-276A-4A80-8692-1EB7D8EA037B}" srcOrd="0" destOrd="0" presId="urn:microsoft.com/office/officeart/2008/layout/VerticalCurvedList"/>
    <dgm:cxn modelId="{94BA32B1-3B42-4F36-8A76-51419E75AA0C}" srcId="{57A67901-1F4F-4DE6-B004-98E3FC689B11}" destId="{DFAA25B4-08A9-4CD3-B575-BCD9FF17EF3A}" srcOrd="2" destOrd="0" parTransId="{2A318031-1600-4B60-A9D6-6A2B0C74ED6A}" sibTransId="{6FA3F062-5A21-4867-8B09-EEA87129E6F6}"/>
    <dgm:cxn modelId="{4011D534-8789-42FB-9C5A-7C15A676E2FE}" srcId="{57A67901-1F4F-4DE6-B004-98E3FC689B11}" destId="{AF8D6D5D-9DB4-4593-A62A-6D04EC14AB55}" srcOrd="3" destOrd="0" parTransId="{2D627F4B-48D4-422F-B502-682AAC9B46A7}" sibTransId="{59331D88-9C2C-4153-B57C-3520F2D55D2A}"/>
    <dgm:cxn modelId="{C1EFD53A-32FD-4E38-9CE7-517735EEB832}" srcId="{57A67901-1F4F-4DE6-B004-98E3FC689B11}" destId="{22EB87A4-025D-4E3B-ADF2-3024AE0F82D2}" srcOrd="0" destOrd="0" parTransId="{6E948B87-8F10-452B-AFE4-7473EF3BEBCF}" sibTransId="{5C0993DC-C414-46D8-99B8-15CA7BFD54AD}"/>
    <dgm:cxn modelId="{B199EF03-DFBF-4C65-985E-6F0D41B97B47}" srcId="{57A67901-1F4F-4DE6-B004-98E3FC689B11}" destId="{419B9D44-53B2-4B46-A6AD-FFE7FC044B33}" srcOrd="1" destOrd="0" parTransId="{56498C84-6E1B-47FC-9EEE-94F156AB18AC}" sibTransId="{9FBFE083-E471-42C1-8E6F-BB9A2FC2ED37}"/>
    <dgm:cxn modelId="{8C62A169-2306-46BB-911F-48609178640A}" type="presOf" srcId="{419B9D44-53B2-4B46-A6AD-FFE7FC044B33}" destId="{2752AE9F-1498-4205-9CD0-8176D76D27A9}" srcOrd="0" destOrd="0" presId="urn:microsoft.com/office/officeart/2008/layout/VerticalCurvedList"/>
    <dgm:cxn modelId="{981EB72E-E123-40C1-A533-E08EF537F283}" srcId="{57A67901-1F4F-4DE6-B004-98E3FC689B11}" destId="{B3D68783-B689-47F8-966D-897442E8734F}" srcOrd="4" destOrd="0" parTransId="{03BD2573-A6E4-48D1-99F8-4E9FC026D3E2}" sibTransId="{4ECB2D25-255A-42B3-B0E0-6131B947287F}"/>
    <dgm:cxn modelId="{A5EB10A0-BFFA-48C8-92F5-D46598F06A9F}" type="presOf" srcId="{B3D68783-B689-47F8-966D-897442E8734F}" destId="{4744AC6F-E281-4F93-AFE0-FC8ADDB46D2B}" srcOrd="0" destOrd="0" presId="urn:microsoft.com/office/officeart/2008/layout/VerticalCurvedList"/>
    <dgm:cxn modelId="{F3757792-B827-41E8-86F6-A34DBF0C5933}" type="presOf" srcId="{57A67901-1F4F-4DE6-B004-98E3FC689B11}" destId="{1E2559E2-7DD4-43EC-AF54-C4D4E437893D}" srcOrd="0" destOrd="0" presId="urn:microsoft.com/office/officeart/2008/layout/VerticalCurvedList"/>
    <dgm:cxn modelId="{00EEF44F-D092-4FA2-BB4C-A125324F0CED}" type="presParOf" srcId="{1E2559E2-7DD4-43EC-AF54-C4D4E437893D}" destId="{7B6D5DE3-6B22-4A29-B7EC-2D17BBDA34AA}" srcOrd="0" destOrd="0" presId="urn:microsoft.com/office/officeart/2008/layout/VerticalCurvedList"/>
    <dgm:cxn modelId="{E4E786A9-D540-4540-8FA3-F4C501F7242E}" type="presParOf" srcId="{7B6D5DE3-6B22-4A29-B7EC-2D17BBDA34AA}" destId="{3AF420E9-98B9-40D4-88FA-B5BC27D69EB2}" srcOrd="0" destOrd="0" presId="urn:microsoft.com/office/officeart/2008/layout/VerticalCurvedList"/>
    <dgm:cxn modelId="{56C8025D-7165-471D-A5DB-E6503908D5A7}" type="presParOf" srcId="{3AF420E9-98B9-40D4-88FA-B5BC27D69EB2}" destId="{923F0AD6-2FE4-4155-A4AD-6DC4BA4AF0A8}" srcOrd="0" destOrd="0" presId="urn:microsoft.com/office/officeart/2008/layout/VerticalCurvedList"/>
    <dgm:cxn modelId="{C8C72E3F-AD5C-4E35-8DDC-B82FA37628CC}" type="presParOf" srcId="{3AF420E9-98B9-40D4-88FA-B5BC27D69EB2}" destId="{4D193C49-F508-450A-90C1-6F8967BA1645}" srcOrd="1" destOrd="0" presId="urn:microsoft.com/office/officeart/2008/layout/VerticalCurvedList"/>
    <dgm:cxn modelId="{CD4E5F64-2DC2-4C6D-9401-8F45B1A27695}" type="presParOf" srcId="{3AF420E9-98B9-40D4-88FA-B5BC27D69EB2}" destId="{B529A1B0-B3C4-4D63-B0C1-7215017064C2}" srcOrd="2" destOrd="0" presId="urn:microsoft.com/office/officeart/2008/layout/VerticalCurvedList"/>
    <dgm:cxn modelId="{48001572-BCF1-4CA8-A3A2-36A8B2C36F2A}" type="presParOf" srcId="{3AF420E9-98B9-40D4-88FA-B5BC27D69EB2}" destId="{36D0D558-5547-4F3C-96BA-F43754BEED1A}" srcOrd="3" destOrd="0" presId="urn:microsoft.com/office/officeart/2008/layout/VerticalCurvedList"/>
    <dgm:cxn modelId="{C28FC330-D930-42B8-9894-83FFB1C862D0}" type="presParOf" srcId="{7B6D5DE3-6B22-4A29-B7EC-2D17BBDA34AA}" destId="{CAB6AFAD-055D-47C6-9665-668C49AD0004}" srcOrd="1" destOrd="0" presId="urn:microsoft.com/office/officeart/2008/layout/VerticalCurvedList"/>
    <dgm:cxn modelId="{5EA13265-4B8D-4460-BCE6-78E76BC936BB}" type="presParOf" srcId="{7B6D5DE3-6B22-4A29-B7EC-2D17BBDA34AA}" destId="{66D5E963-87E2-4149-AC08-4DBC0445ED22}" srcOrd="2" destOrd="0" presId="urn:microsoft.com/office/officeart/2008/layout/VerticalCurvedList"/>
    <dgm:cxn modelId="{C8E0A87A-BEB2-407B-BD27-E12123007C82}" type="presParOf" srcId="{66D5E963-87E2-4149-AC08-4DBC0445ED22}" destId="{3D7D8977-1D1A-4BCF-878E-DC6B4F63FEAA}" srcOrd="0" destOrd="0" presId="urn:microsoft.com/office/officeart/2008/layout/VerticalCurvedList"/>
    <dgm:cxn modelId="{E8520859-73AB-474E-A25E-5686C25D0609}" type="presParOf" srcId="{7B6D5DE3-6B22-4A29-B7EC-2D17BBDA34AA}" destId="{2752AE9F-1498-4205-9CD0-8176D76D27A9}" srcOrd="3" destOrd="0" presId="urn:microsoft.com/office/officeart/2008/layout/VerticalCurvedList"/>
    <dgm:cxn modelId="{9EE1A5CF-3264-4F7B-AF49-6F624B366DC3}" type="presParOf" srcId="{7B6D5DE3-6B22-4A29-B7EC-2D17BBDA34AA}" destId="{275BFD9C-E62A-4B02-81C4-94B28F69AB53}" srcOrd="4" destOrd="0" presId="urn:microsoft.com/office/officeart/2008/layout/VerticalCurvedList"/>
    <dgm:cxn modelId="{788DDF2D-8571-4232-9A21-8B4ECC952262}" type="presParOf" srcId="{275BFD9C-E62A-4B02-81C4-94B28F69AB53}" destId="{28FB7432-7128-4D5C-BC19-7BBD3BE39E64}" srcOrd="0" destOrd="0" presId="urn:microsoft.com/office/officeart/2008/layout/VerticalCurvedList"/>
    <dgm:cxn modelId="{BC96B09C-F657-4961-8E7C-19E233D38F9F}" type="presParOf" srcId="{7B6D5DE3-6B22-4A29-B7EC-2D17BBDA34AA}" destId="{5D54DAEE-276A-4A80-8692-1EB7D8EA037B}" srcOrd="5" destOrd="0" presId="urn:microsoft.com/office/officeart/2008/layout/VerticalCurvedList"/>
    <dgm:cxn modelId="{C24AD15E-42C5-4E6D-9BB6-11986FB72AC4}" type="presParOf" srcId="{7B6D5DE3-6B22-4A29-B7EC-2D17BBDA34AA}" destId="{0A300BC1-B9CB-49F8-A86E-35986C518ABE}" srcOrd="6" destOrd="0" presId="urn:microsoft.com/office/officeart/2008/layout/VerticalCurvedList"/>
    <dgm:cxn modelId="{48C06735-3B7E-4265-93A1-C209CE5019F0}" type="presParOf" srcId="{0A300BC1-B9CB-49F8-A86E-35986C518ABE}" destId="{0990BC03-51DF-4140-8A8C-5A1531C1C19A}" srcOrd="0" destOrd="0" presId="urn:microsoft.com/office/officeart/2008/layout/VerticalCurvedList"/>
    <dgm:cxn modelId="{994EA898-D1C8-4947-9DD9-C5EC59DE534F}" type="presParOf" srcId="{7B6D5DE3-6B22-4A29-B7EC-2D17BBDA34AA}" destId="{920AC708-FDF8-4A42-A09F-0D586592C88A}" srcOrd="7" destOrd="0" presId="urn:microsoft.com/office/officeart/2008/layout/VerticalCurvedList"/>
    <dgm:cxn modelId="{44E18D6B-85A1-42D5-BEF5-E544DAC197B1}" type="presParOf" srcId="{7B6D5DE3-6B22-4A29-B7EC-2D17BBDA34AA}" destId="{B1DD4FEE-B2AA-4F05-A7F5-57E47091830C}" srcOrd="8" destOrd="0" presId="urn:microsoft.com/office/officeart/2008/layout/VerticalCurvedList"/>
    <dgm:cxn modelId="{E9850726-B82B-4371-8E37-852D46BED3BB}" type="presParOf" srcId="{B1DD4FEE-B2AA-4F05-A7F5-57E47091830C}" destId="{3B32ABBD-5891-42E1-9A73-DEC926AE7765}" srcOrd="0" destOrd="0" presId="urn:microsoft.com/office/officeart/2008/layout/VerticalCurvedList"/>
    <dgm:cxn modelId="{3E50BDD5-919F-4B2B-BBF3-E3BDB8DFF623}" type="presParOf" srcId="{7B6D5DE3-6B22-4A29-B7EC-2D17BBDA34AA}" destId="{4744AC6F-E281-4F93-AFE0-FC8ADDB46D2B}" srcOrd="9" destOrd="0" presId="urn:microsoft.com/office/officeart/2008/layout/VerticalCurvedList"/>
    <dgm:cxn modelId="{67A2697E-ACE2-45CD-8F93-F3842CBD0702}" type="presParOf" srcId="{7B6D5DE3-6B22-4A29-B7EC-2D17BBDA34AA}" destId="{C768A158-7454-41B3-918C-6570DBA75452}" srcOrd="10" destOrd="0" presId="urn:microsoft.com/office/officeart/2008/layout/VerticalCurvedList"/>
    <dgm:cxn modelId="{F736F45B-BE08-4E3D-9707-04E51DCD7960}" type="presParOf" srcId="{C768A158-7454-41B3-918C-6570DBA75452}" destId="{45B46F16-9EB0-42D1-A1BF-F8D71BE24A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D9F8AF-9696-44D1-8B53-B0E93A5E2E4D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2E14BF7-9441-402E-B56D-357A77D7A3F5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Бюджетные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98AD71F-1500-49B0-A743-3F7E2B84EDA4}" type="parTrans" cxnId="{203930BF-4CC1-4484-9387-ACA3CF00667E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39EFFF2-A747-4452-A439-77FEF6F00366}" type="sibTrans" cxnId="{203930BF-4CC1-4484-9387-ACA3CF00667E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9A6343-BDCC-4A75-AFF4-10E7C6EFF3BD}">
      <dgm:prSet phldrT="[Текст]" custT="1"/>
      <dgm:spPr/>
      <dgm:t>
        <a:bodyPr/>
        <a:lstStyle/>
        <a:p>
          <a:pPr>
            <a:spcBef>
              <a:spcPts val="600"/>
            </a:spcBef>
          </a:pPr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Из бюджета Российской Федерации, бюджетов субъектов Российской Федерации и местных бюджетов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7F8526A-3A7A-40C6-ACA2-D332AD7CC3C7}" type="parTrans" cxnId="{275E68C2-F7AC-491E-8F68-65950C0AEBB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BCDD5A0-C393-4CEE-BB59-37199E51BEF9}" type="sibTrans" cxnId="{275E68C2-F7AC-491E-8F68-65950C0AEBBC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FDEB56-2689-4891-9DB8-C069E1C8BFF3}">
      <dgm:prSet phldrT="[Текст]" custT="1"/>
      <dgm:spPr/>
      <dgm:t>
        <a:bodyPr/>
        <a:lstStyle/>
        <a:p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Внебюджетные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7D6C8D-4F38-40DA-B3C4-5346680C9B0C}" type="parTrans" cxnId="{9CE2DC02-2A2A-408F-ADE1-CE321E58AA53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16FF3A8-80BC-4A1E-A315-CCCA6FC4BC4E}" type="sibTrans" cxnId="{9CE2DC02-2A2A-408F-ADE1-CE321E58AA53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5AB05B-3B6C-49F9-ABC5-0A764B036D9E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Внебюджетное финансирование осуществляется за счет собственных средств теплоснабжающих и </a:t>
          </a:r>
          <a:r>
            <a:rPr lang="ru-RU" sz="16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теплосетевых</a:t>
          </a:r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предприятий, состоящих из прибыли и амортизационных отчислений. 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9782808-B56C-498D-B6BB-98D3B600EB23}" type="parTrans" cxnId="{5AAAD25D-36F0-42A4-B90E-61EC4F6E3796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C5EEE1-2DA5-44DA-B165-04FB5BAFE25F}" type="sibTrans" cxnId="{5AAAD25D-36F0-42A4-B90E-61EC4F6E3796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D15A60E-35AE-46D5-8D16-57CABA6FC7A1}">
      <dgm:prSet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соответствии с действующим законодательством и по согласованию с органами тарифного регулирования в тарифы теплоснабжающих и </a:t>
          </a:r>
          <a:r>
            <a:rPr lang="ru-RU" sz="16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теплосетевых</a:t>
          </a:r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организаций может включаться инвестиционная составляющая, необходимая для реализации указанных выше мероприятий.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65D86DA-D18F-43EF-91E1-127FA008B908}" type="parTrans" cxnId="{36B33D20-CF40-417A-8F0B-E406C13A5D2E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AF6F4DF-EB87-429D-B477-AA10E7498E90}" type="sibTrans" cxnId="{36B33D20-CF40-417A-8F0B-E406C13A5D2E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1005D7-FEF5-4130-B15C-0BB3118FB7FE}">
      <dgm:prSet phldrT="[Текст]" custT="1"/>
      <dgm:spPr/>
      <dgm:t>
        <a:bodyPr/>
        <a:lstStyle/>
        <a:p>
          <a:pPr>
            <a:spcBef>
              <a:spcPts val="600"/>
            </a:spcBef>
          </a:pPr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Дополнительная государственная поддержка может быть оказана в соответствии с законодательством о государственной поддержке инвестиционной деятельности, в том числе при реализации мероприятий по энергосбережению и повышению энергетической эффективности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793ECF-49D5-4BE0-B9D5-328DF9399D0E}" type="parTrans" cxnId="{C2B86FAA-45D9-47D3-A830-337B9E90F314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A0CFB7C-000F-4A06-8207-B911020D0169}" type="sibTrans" cxnId="{C2B86FAA-45D9-47D3-A830-337B9E90F314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5D61D6-FDBA-4111-82FE-F5F8C91BAB4B}" type="pres">
      <dgm:prSet presAssocID="{E0D9F8AF-9696-44D1-8B53-B0E93A5E2E4D}" presName="Name0" presStyleCnt="0">
        <dgm:presLayoutVars>
          <dgm:dir/>
          <dgm:animLvl val="lvl"/>
          <dgm:resizeHandles val="exact"/>
        </dgm:presLayoutVars>
      </dgm:prSet>
      <dgm:spPr/>
    </dgm:pt>
    <dgm:pt modelId="{88A20060-2846-4AC8-8AEF-37A9EED25B3B}" type="pres">
      <dgm:prSet presAssocID="{D2E14BF7-9441-402E-B56D-357A77D7A3F5}" presName="composite" presStyleCnt="0"/>
      <dgm:spPr/>
    </dgm:pt>
    <dgm:pt modelId="{B540E0FA-659A-44C3-A942-18156401025B}" type="pres">
      <dgm:prSet presAssocID="{D2E14BF7-9441-402E-B56D-357A77D7A3F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0465938-0BFE-4D5A-81FC-124ABC5F3B93}" type="pres">
      <dgm:prSet presAssocID="{D2E14BF7-9441-402E-B56D-357A77D7A3F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509D1-0ECE-4953-A784-55DF778CCFF9}" type="pres">
      <dgm:prSet presAssocID="{939EFFF2-A747-4452-A439-77FEF6F00366}" presName="space" presStyleCnt="0"/>
      <dgm:spPr/>
    </dgm:pt>
    <dgm:pt modelId="{AC2154D0-2688-45AD-9F2C-521E69A23511}" type="pres">
      <dgm:prSet presAssocID="{2AFDEB56-2689-4891-9DB8-C069E1C8BFF3}" presName="composite" presStyleCnt="0"/>
      <dgm:spPr/>
    </dgm:pt>
    <dgm:pt modelId="{9E493C2D-BCD4-43EA-B0B7-E95972F9C3F8}" type="pres">
      <dgm:prSet presAssocID="{2AFDEB56-2689-4891-9DB8-C069E1C8BFF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CE2BC-79E7-4C36-9817-6E76D09D9EB6}" type="pres">
      <dgm:prSet presAssocID="{2AFDEB56-2689-4891-9DB8-C069E1C8BFF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90C7D8-A5E0-421B-8272-9D4D1FC6C8B5}" type="presOf" srcId="{2AFDEB56-2689-4891-9DB8-C069E1C8BFF3}" destId="{9E493C2D-BCD4-43EA-B0B7-E95972F9C3F8}" srcOrd="0" destOrd="0" presId="urn:microsoft.com/office/officeart/2005/8/layout/hList1"/>
    <dgm:cxn modelId="{978DEEB3-2865-43BA-B33A-B5DC706A0886}" type="presOf" srcId="{E0D9F8AF-9696-44D1-8B53-B0E93A5E2E4D}" destId="{3B5D61D6-FDBA-4111-82FE-F5F8C91BAB4B}" srcOrd="0" destOrd="0" presId="urn:microsoft.com/office/officeart/2005/8/layout/hList1"/>
    <dgm:cxn modelId="{2EDC3940-4ECF-413A-A60C-8BF12792F02D}" type="presOf" srcId="{3E1005D7-FEF5-4130-B15C-0BB3118FB7FE}" destId="{40465938-0BFE-4D5A-81FC-124ABC5F3B93}" srcOrd="0" destOrd="1" presId="urn:microsoft.com/office/officeart/2005/8/layout/hList1"/>
    <dgm:cxn modelId="{3FA6C698-9DD9-47B5-8A1C-AB90AB826C21}" type="presOf" srcId="{3D15A60E-35AE-46D5-8D16-57CABA6FC7A1}" destId="{017CE2BC-79E7-4C36-9817-6E76D09D9EB6}" srcOrd="0" destOrd="1" presId="urn:microsoft.com/office/officeart/2005/8/layout/hList1"/>
    <dgm:cxn modelId="{9CE2DC02-2A2A-408F-ADE1-CE321E58AA53}" srcId="{E0D9F8AF-9696-44D1-8B53-B0E93A5E2E4D}" destId="{2AFDEB56-2689-4891-9DB8-C069E1C8BFF3}" srcOrd="1" destOrd="0" parTransId="{257D6C8D-4F38-40DA-B3C4-5346680C9B0C}" sibTransId="{216FF3A8-80BC-4A1E-A315-CCCA6FC4BC4E}"/>
    <dgm:cxn modelId="{203930BF-4CC1-4484-9387-ACA3CF00667E}" srcId="{E0D9F8AF-9696-44D1-8B53-B0E93A5E2E4D}" destId="{D2E14BF7-9441-402E-B56D-357A77D7A3F5}" srcOrd="0" destOrd="0" parTransId="{498AD71F-1500-49B0-A743-3F7E2B84EDA4}" sibTransId="{939EFFF2-A747-4452-A439-77FEF6F00366}"/>
    <dgm:cxn modelId="{D8D4A43B-E2A1-42D0-AA1B-168112DDAE2A}" type="presOf" srcId="{F65AB05B-3B6C-49F9-ABC5-0A764B036D9E}" destId="{017CE2BC-79E7-4C36-9817-6E76D09D9EB6}" srcOrd="0" destOrd="0" presId="urn:microsoft.com/office/officeart/2005/8/layout/hList1"/>
    <dgm:cxn modelId="{275E68C2-F7AC-491E-8F68-65950C0AEBBC}" srcId="{D2E14BF7-9441-402E-B56D-357A77D7A3F5}" destId="{259A6343-BDCC-4A75-AFF4-10E7C6EFF3BD}" srcOrd="0" destOrd="0" parTransId="{87F8526A-3A7A-40C6-ACA2-D332AD7CC3C7}" sibTransId="{0BCDD5A0-C393-4CEE-BB59-37199E51BEF9}"/>
    <dgm:cxn modelId="{5AAAD25D-36F0-42A4-B90E-61EC4F6E3796}" srcId="{2AFDEB56-2689-4891-9DB8-C069E1C8BFF3}" destId="{F65AB05B-3B6C-49F9-ABC5-0A764B036D9E}" srcOrd="0" destOrd="0" parTransId="{89782808-B56C-498D-B6BB-98D3B600EB23}" sibTransId="{6EC5EEE1-2DA5-44DA-B165-04FB5BAFE25F}"/>
    <dgm:cxn modelId="{C2B86FAA-45D9-47D3-A830-337B9E90F314}" srcId="{D2E14BF7-9441-402E-B56D-357A77D7A3F5}" destId="{3E1005D7-FEF5-4130-B15C-0BB3118FB7FE}" srcOrd="1" destOrd="0" parTransId="{A3793ECF-49D5-4BE0-B9D5-328DF9399D0E}" sibTransId="{AA0CFB7C-000F-4A06-8207-B911020D0169}"/>
    <dgm:cxn modelId="{36B33D20-CF40-417A-8F0B-E406C13A5D2E}" srcId="{2AFDEB56-2689-4891-9DB8-C069E1C8BFF3}" destId="{3D15A60E-35AE-46D5-8D16-57CABA6FC7A1}" srcOrd="1" destOrd="0" parTransId="{F65D86DA-D18F-43EF-91E1-127FA008B908}" sibTransId="{FAF6F4DF-EB87-429D-B477-AA10E7498E90}"/>
    <dgm:cxn modelId="{A3ADC2D9-FA5C-4DCE-B408-BB60FF8027EB}" type="presOf" srcId="{259A6343-BDCC-4A75-AFF4-10E7C6EFF3BD}" destId="{40465938-0BFE-4D5A-81FC-124ABC5F3B93}" srcOrd="0" destOrd="0" presId="urn:microsoft.com/office/officeart/2005/8/layout/hList1"/>
    <dgm:cxn modelId="{02D744C4-1C0B-4329-8F57-6FF061C96D52}" type="presOf" srcId="{D2E14BF7-9441-402E-B56D-357A77D7A3F5}" destId="{B540E0FA-659A-44C3-A942-18156401025B}" srcOrd="0" destOrd="0" presId="urn:microsoft.com/office/officeart/2005/8/layout/hList1"/>
    <dgm:cxn modelId="{FFB03722-0C03-4505-A579-BE44950FAA95}" type="presParOf" srcId="{3B5D61D6-FDBA-4111-82FE-F5F8C91BAB4B}" destId="{88A20060-2846-4AC8-8AEF-37A9EED25B3B}" srcOrd="0" destOrd="0" presId="urn:microsoft.com/office/officeart/2005/8/layout/hList1"/>
    <dgm:cxn modelId="{4F63ABED-2376-4FEF-A404-0E9E2D73075D}" type="presParOf" srcId="{88A20060-2846-4AC8-8AEF-37A9EED25B3B}" destId="{B540E0FA-659A-44C3-A942-18156401025B}" srcOrd="0" destOrd="0" presId="urn:microsoft.com/office/officeart/2005/8/layout/hList1"/>
    <dgm:cxn modelId="{C222B814-14AF-4E4E-8717-E27590CF642A}" type="presParOf" srcId="{88A20060-2846-4AC8-8AEF-37A9EED25B3B}" destId="{40465938-0BFE-4D5A-81FC-124ABC5F3B93}" srcOrd="1" destOrd="0" presId="urn:microsoft.com/office/officeart/2005/8/layout/hList1"/>
    <dgm:cxn modelId="{34018D76-92CE-4BBD-A0B7-E07C4329519D}" type="presParOf" srcId="{3B5D61D6-FDBA-4111-82FE-F5F8C91BAB4B}" destId="{DDD509D1-0ECE-4953-A784-55DF778CCFF9}" srcOrd="1" destOrd="0" presId="urn:microsoft.com/office/officeart/2005/8/layout/hList1"/>
    <dgm:cxn modelId="{8AF9A30A-2844-4A7A-8B23-03C04CDF5655}" type="presParOf" srcId="{3B5D61D6-FDBA-4111-82FE-F5F8C91BAB4B}" destId="{AC2154D0-2688-45AD-9F2C-521E69A23511}" srcOrd="2" destOrd="0" presId="urn:microsoft.com/office/officeart/2005/8/layout/hList1"/>
    <dgm:cxn modelId="{A254A3CB-9BFB-4723-AD7C-F2472CFA8A03}" type="presParOf" srcId="{AC2154D0-2688-45AD-9F2C-521E69A23511}" destId="{9E493C2D-BCD4-43EA-B0B7-E95972F9C3F8}" srcOrd="0" destOrd="0" presId="urn:microsoft.com/office/officeart/2005/8/layout/hList1"/>
    <dgm:cxn modelId="{858EB10F-1396-4531-8A3E-5A4A7CB410EB}" type="presParOf" srcId="{AC2154D0-2688-45AD-9F2C-521E69A23511}" destId="{017CE2BC-79E7-4C36-9817-6E76D09D9E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C6803-D518-4942-B671-7CB8AA90F22F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1C55E2D-4827-47EF-A06B-5BAB2974EC47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Схема теплоснабжения Путиловского сельского поселения разработана ООО «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ЭнергоКонсалт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» 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на период 15 лет, в том числе на начальный период в 5 лет и на последующие пятилетние периоды с расчетным сроком - 2029 год. 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3CC5822B-46A9-4BFD-A9CF-5E84198DC901}" type="parTrans" cxnId="{A094166F-17AE-4A02-84C4-6D43C2255D36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18B055CD-4A5F-4F08-95B3-E5D750B64AF4}" type="sibTrans" cxnId="{A094166F-17AE-4A02-84C4-6D43C2255D36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683719B8-F75E-4B06-BEE8-5F2E593FF72D}">
      <dgm:prSet/>
      <dgm:spPr/>
      <dgm:t>
        <a:bodyPr/>
        <a:lstStyle/>
        <a:p>
          <a:pPr algn="l"/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Схема теплоснабжения имеет статус документа, 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содержащего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предпроектные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материалы по обоснованию эффективного и безопасного функционирования систем теплоснабжения,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их развития с учетом правового регулирования в области энергосбережения и повышения энергетической эффективности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80E1530F-2B8A-4BAC-A23E-63D6C8B05DF4}" type="parTrans" cxnId="{1CB6C3AA-DCD2-489E-B321-DB9F9F7842E9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C1E94456-DEF1-4B05-AB2E-714C7096D9A5}" type="sibTrans" cxnId="{1CB6C3AA-DCD2-489E-B321-DB9F9F7842E9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32D6FFC1-8F51-4E60-915B-8F56F560F136}" type="pres">
      <dgm:prSet presAssocID="{C39C6803-D518-4942-B671-7CB8AA90F2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27249C-12B2-411A-B747-CC17BFF78B70}" type="pres">
      <dgm:prSet presAssocID="{E1C55E2D-4827-47EF-A06B-5BAB2974EC47}" presName="node" presStyleLbl="node1" presStyleIdx="0" presStyleCnt="2" custScaleY="160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E08EA-A8B0-4242-AB1B-49A78D7ABCCE}" type="pres">
      <dgm:prSet presAssocID="{18B055CD-4A5F-4F08-95B3-E5D750B64AF4}" presName="sibTrans" presStyleCnt="0"/>
      <dgm:spPr/>
    </dgm:pt>
    <dgm:pt modelId="{4344C8F7-D25A-4533-B6E1-FBEA18A0CF63}" type="pres">
      <dgm:prSet presAssocID="{683719B8-F75E-4B06-BEE8-5F2E593FF72D}" presName="node" presStyleLbl="node1" presStyleIdx="1" presStyleCnt="2" custScaleY="160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3C1F1E-E932-4A18-B809-FC0C8DB41C1D}" type="presOf" srcId="{683719B8-F75E-4B06-BEE8-5F2E593FF72D}" destId="{4344C8F7-D25A-4533-B6E1-FBEA18A0CF63}" srcOrd="0" destOrd="0" presId="urn:microsoft.com/office/officeart/2005/8/layout/default"/>
    <dgm:cxn modelId="{0B726718-CB74-4A36-9405-C6BBF026EB12}" type="presOf" srcId="{E1C55E2D-4827-47EF-A06B-5BAB2974EC47}" destId="{BA27249C-12B2-411A-B747-CC17BFF78B70}" srcOrd="0" destOrd="0" presId="urn:microsoft.com/office/officeart/2005/8/layout/default"/>
    <dgm:cxn modelId="{81ABE724-C8C0-48EA-BF54-C4ADF499F51F}" type="presOf" srcId="{C39C6803-D518-4942-B671-7CB8AA90F22F}" destId="{32D6FFC1-8F51-4E60-915B-8F56F560F136}" srcOrd="0" destOrd="0" presId="urn:microsoft.com/office/officeart/2005/8/layout/default"/>
    <dgm:cxn modelId="{A094166F-17AE-4A02-84C4-6D43C2255D36}" srcId="{C39C6803-D518-4942-B671-7CB8AA90F22F}" destId="{E1C55E2D-4827-47EF-A06B-5BAB2974EC47}" srcOrd="0" destOrd="0" parTransId="{3CC5822B-46A9-4BFD-A9CF-5E84198DC901}" sibTransId="{18B055CD-4A5F-4F08-95B3-E5D750B64AF4}"/>
    <dgm:cxn modelId="{1CB6C3AA-DCD2-489E-B321-DB9F9F7842E9}" srcId="{C39C6803-D518-4942-B671-7CB8AA90F22F}" destId="{683719B8-F75E-4B06-BEE8-5F2E593FF72D}" srcOrd="1" destOrd="0" parTransId="{80E1530F-2B8A-4BAC-A23E-63D6C8B05DF4}" sibTransId="{C1E94456-DEF1-4B05-AB2E-714C7096D9A5}"/>
    <dgm:cxn modelId="{24869208-B7E9-4EB7-AD2C-640011252FD2}" type="presParOf" srcId="{32D6FFC1-8F51-4E60-915B-8F56F560F136}" destId="{BA27249C-12B2-411A-B747-CC17BFF78B70}" srcOrd="0" destOrd="0" presId="urn:microsoft.com/office/officeart/2005/8/layout/default"/>
    <dgm:cxn modelId="{B16889C8-3F29-4A05-AD54-E83215DFF659}" type="presParOf" srcId="{32D6FFC1-8F51-4E60-915B-8F56F560F136}" destId="{CF8E08EA-A8B0-4242-AB1B-49A78D7ABCCE}" srcOrd="1" destOrd="0" presId="urn:microsoft.com/office/officeart/2005/8/layout/default"/>
    <dgm:cxn modelId="{C184AAFD-2942-4F7A-A480-423E606E00D8}" type="presParOf" srcId="{32D6FFC1-8F51-4E60-915B-8F56F560F136}" destId="{4344C8F7-D25A-4533-B6E1-FBEA18A0CF6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B2C463-06FE-42A6-B869-419FBE2CAD87}" type="doc">
      <dgm:prSet loTypeId="urn:diagrams.loki3.com/VaryingWidthList+Icon" loCatId="list" qsTypeId="urn:microsoft.com/office/officeart/2005/8/quickstyle/simple2" qsCatId="simple" csTypeId="urn:microsoft.com/office/officeart/2005/8/colors/colorful1" csCatId="colorful" phldr="1"/>
      <dgm:spPr/>
    </dgm:pt>
    <dgm:pt modelId="{D0336191-2FD7-4AE4-8FA8-81AC737CC607}">
      <dgm:prSet phldrT="[Текст]" custT="1"/>
      <dgm:spPr/>
      <dgm:t>
        <a:bodyPr/>
        <a:lstStyle/>
        <a:p>
          <a:r>
            <a:rPr lang="ru-RU" sz="2000" dirty="0" smtClean="0"/>
            <a:t>Федеральный закон от 27.07.2010 № 190-ФЗ «О теплоснабжении»</a:t>
          </a:r>
          <a:endParaRPr lang="ru-RU" sz="2000" dirty="0"/>
        </a:p>
      </dgm:t>
    </dgm:pt>
    <dgm:pt modelId="{8BCDAACD-B6AA-4378-9DEA-CA58E28662E1}" type="parTrans" cxnId="{8C133081-5955-439D-AC6C-C3B33A3140B8}">
      <dgm:prSet/>
      <dgm:spPr/>
      <dgm:t>
        <a:bodyPr/>
        <a:lstStyle/>
        <a:p>
          <a:endParaRPr lang="ru-RU" sz="1600"/>
        </a:p>
      </dgm:t>
    </dgm:pt>
    <dgm:pt modelId="{5DE9D86F-CF0D-4F27-AC2B-03EEC95E0709}" type="sibTrans" cxnId="{8C133081-5955-439D-AC6C-C3B33A3140B8}">
      <dgm:prSet/>
      <dgm:spPr/>
      <dgm:t>
        <a:bodyPr/>
        <a:lstStyle/>
        <a:p>
          <a:endParaRPr lang="ru-RU" sz="1600"/>
        </a:p>
      </dgm:t>
    </dgm:pt>
    <dgm:pt modelId="{7EA81EFF-DCA5-4C7A-B485-FC07B0821E1F}">
      <dgm:prSet custT="1"/>
      <dgm:spPr/>
      <dgm:t>
        <a:bodyPr/>
        <a:lstStyle/>
        <a:p>
          <a:r>
            <a:rPr lang="ru-RU" sz="2000" dirty="0" smtClean="0"/>
            <a:t>Постановление Правительства РФ от 08.08.2012 г. № 808 «Об организации теплоснабжения в Российской Федерации и о внесении изменений в некоторые акты Правительства Российской Федерации» </a:t>
          </a:r>
          <a:endParaRPr lang="ru-RU" sz="2000" dirty="0"/>
        </a:p>
      </dgm:t>
    </dgm:pt>
    <dgm:pt modelId="{2DCAF119-4341-4855-8E72-C90CE91C1F5F}" type="parTrans" cxnId="{0F67D071-B3A3-4B11-9FCF-28435DC5059E}">
      <dgm:prSet/>
      <dgm:spPr/>
      <dgm:t>
        <a:bodyPr/>
        <a:lstStyle/>
        <a:p>
          <a:endParaRPr lang="ru-RU" sz="1600"/>
        </a:p>
      </dgm:t>
    </dgm:pt>
    <dgm:pt modelId="{FC8E53DA-F482-4CEB-AF9A-4F86224D3CA3}" type="sibTrans" cxnId="{0F67D071-B3A3-4B11-9FCF-28435DC5059E}">
      <dgm:prSet/>
      <dgm:spPr/>
      <dgm:t>
        <a:bodyPr/>
        <a:lstStyle/>
        <a:p>
          <a:endParaRPr lang="ru-RU" sz="1600"/>
        </a:p>
      </dgm:t>
    </dgm:pt>
    <dgm:pt modelId="{1AAC5614-3C21-4EA5-BA4B-06BEEC1D8FA7}">
      <dgm:prSet custT="1"/>
      <dgm:spPr/>
      <dgm:t>
        <a:bodyPr/>
        <a:lstStyle/>
        <a:p>
          <a:r>
            <a:rPr lang="ru-RU" sz="2000" dirty="0" smtClean="0"/>
            <a:t>Постановление Правительства РФ от 22.02.2012 г. № 154 «О требованиях к схемам теплоснабжения, порядку их разработки и утверждения»</a:t>
          </a:r>
          <a:endParaRPr lang="ru-RU" sz="2000" dirty="0"/>
        </a:p>
      </dgm:t>
    </dgm:pt>
    <dgm:pt modelId="{0EDA67DA-B680-4B27-A997-21261B954BF7}" type="parTrans" cxnId="{8F3E79BC-F640-4178-9196-57FCF977F390}">
      <dgm:prSet/>
      <dgm:spPr/>
      <dgm:t>
        <a:bodyPr/>
        <a:lstStyle/>
        <a:p>
          <a:endParaRPr lang="ru-RU" sz="1600"/>
        </a:p>
      </dgm:t>
    </dgm:pt>
    <dgm:pt modelId="{4E9CDAA7-EE0D-46BE-B411-17133D3CF546}" type="sibTrans" cxnId="{8F3E79BC-F640-4178-9196-57FCF977F390}">
      <dgm:prSet/>
      <dgm:spPr/>
      <dgm:t>
        <a:bodyPr/>
        <a:lstStyle/>
        <a:p>
          <a:endParaRPr lang="ru-RU" sz="1600"/>
        </a:p>
      </dgm:t>
    </dgm:pt>
    <dgm:pt modelId="{DFAF5795-0EE2-4211-B0C0-90153193DDF1}">
      <dgm:prSet custT="1"/>
      <dgm:spPr/>
      <dgm:t>
        <a:bodyPr/>
        <a:lstStyle/>
        <a:p>
          <a:r>
            <a:rPr lang="ru-RU" sz="2000" dirty="0" smtClean="0"/>
            <a:t>Федеральный закон от 23.11.2009 № 261-ФЗ «Об энергосбережении и о повышении энергетической эффективности и о внесении изменений в отдельные законодательные акты Российской Федерации»</a:t>
          </a:r>
          <a:endParaRPr lang="ru-RU" sz="2000" dirty="0"/>
        </a:p>
      </dgm:t>
    </dgm:pt>
    <dgm:pt modelId="{92D6211C-96FD-4AE6-A735-CED77CC0E65A}" type="parTrans" cxnId="{5AAD1A71-FAF2-468B-AE53-1D126CF9BA18}">
      <dgm:prSet/>
      <dgm:spPr/>
      <dgm:t>
        <a:bodyPr/>
        <a:lstStyle/>
        <a:p>
          <a:endParaRPr lang="ru-RU" sz="1600"/>
        </a:p>
      </dgm:t>
    </dgm:pt>
    <dgm:pt modelId="{852A3024-E476-4709-82B2-89BBB43E3D47}" type="sibTrans" cxnId="{5AAD1A71-FAF2-468B-AE53-1D126CF9BA18}">
      <dgm:prSet/>
      <dgm:spPr/>
      <dgm:t>
        <a:bodyPr/>
        <a:lstStyle/>
        <a:p>
          <a:endParaRPr lang="ru-RU" sz="1600"/>
        </a:p>
      </dgm:t>
    </dgm:pt>
    <dgm:pt modelId="{E0C24919-CE24-4C81-AA2E-0C01E28F8088}">
      <dgm:prSet custT="1"/>
      <dgm:spPr/>
      <dgm:t>
        <a:bodyPr/>
        <a:lstStyle/>
        <a:p>
          <a:r>
            <a:rPr lang="ru-RU" sz="2000" dirty="0" smtClean="0"/>
            <a:t>Приказ Минэнерго России № 565, Минрегионразвития № 667 от 29.12.2012 г. "Об утверждении методических рекомендаций по разработке схем теплоснабжения"</a:t>
          </a:r>
          <a:endParaRPr lang="ru-RU" sz="2000" dirty="0"/>
        </a:p>
      </dgm:t>
    </dgm:pt>
    <dgm:pt modelId="{94935EBE-6900-4999-B132-171749AC845C}" type="parTrans" cxnId="{43ADAA59-1745-4F29-B2F3-94B36755B67E}">
      <dgm:prSet/>
      <dgm:spPr/>
      <dgm:t>
        <a:bodyPr/>
        <a:lstStyle/>
        <a:p>
          <a:endParaRPr lang="ru-RU" sz="1600"/>
        </a:p>
      </dgm:t>
    </dgm:pt>
    <dgm:pt modelId="{4C830B9B-E1BF-4F83-8A56-B6B1D91B8299}" type="sibTrans" cxnId="{43ADAA59-1745-4F29-B2F3-94B36755B67E}">
      <dgm:prSet/>
      <dgm:spPr/>
      <dgm:t>
        <a:bodyPr/>
        <a:lstStyle/>
        <a:p>
          <a:endParaRPr lang="ru-RU" sz="1600"/>
        </a:p>
      </dgm:t>
    </dgm:pt>
    <dgm:pt modelId="{DFCFF9B8-101C-4CFF-97B4-2E0E25931292}" type="pres">
      <dgm:prSet presAssocID="{4AB2C463-06FE-42A6-B869-419FBE2CAD87}" presName="Name0" presStyleCnt="0">
        <dgm:presLayoutVars>
          <dgm:resizeHandles/>
        </dgm:presLayoutVars>
      </dgm:prSet>
      <dgm:spPr/>
    </dgm:pt>
    <dgm:pt modelId="{4C815F34-D23A-418F-A873-BCC8A1CA521F}" type="pres">
      <dgm:prSet presAssocID="{D0336191-2FD7-4AE4-8FA8-81AC737CC60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5E07F-E63A-4783-A0E1-B41EDEE576C1}" type="pres">
      <dgm:prSet presAssocID="{5DE9D86F-CF0D-4F27-AC2B-03EEC95E0709}" presName="space" presStyleCnt="0"/>
      <dgm:spPr/>
    </dgm:pt>
    <dgm:pt modelId="{0CE79505-3D23-4175-A7FA-19BF0D4D86B2}" type="pres">
      <dgm:prSet presAssocID="{7EA81EFF-DCA5-4C7A-B485-FC07B0821E1F}" presName="text" presStyleLbl="node1" presStyleIdx="1" presStyleCnt="5" custLinFactY="191342" custLinFactNeighborX="-230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0515-83E0-458F-A352-62691363B1CE}" type="pres">
      <dgm:prSet presAssocID="{FC8E53DA-F482-4CEB-AF9A-4F86224D3CA3}" presName="space" presStyleCnt="0"/>
      <dgm:spPr/>
    </dgm:pt>
    <dgm:pt modelId="{9FB7A6E4-DF40-4122-B258-3706A32FDD0B}" type="pres">
      <dgm:prSet presAssocID="{1AAC5614-3C21-4EA5-BA4B-06BEEC1D8FA7}" presName="text" presStyleLbl="node1" presStyleIdx="2" presStyleCnt="5" custLinFactY="-100045" custLinFactNeighborX="-24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03EE0-11BF-44BA-B5DE-48A3CC718090}" type="pres">
      <dgm:prSet presAssocID="{4E9CDAA7-EE0D-46BE-B411-17133D3CF546}" presName="space" presStyleCnt="0"/>
      <dgm:spPr/>
    </dgm:pt>
    <dgm:pt modelId="{A6C87BA9-A4C5-4DE7-B08B-CB1C2D1A6C8A}" type="pres">
      <dgm:prSet presAssocID="{DFAF5795-0EE2-4211-B0C0-90153193DDF1}" presName="text" presStyleLbl="node1" presStyleIdx="3" presStyleCnt="5" custLinFactY="93285" custLinFactNeighborX="-22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FB2F6-98B2-49C5-8D7C-844ECF8BE405}" type="pres">
      <dgm:prSet presAssocID="{852A3024-E476-4709-82B2-89BBB43E3D47}" presName="space" presStyleCnt="0"/>
      <dgm:spPr/>
    </dgm:pt>
    <dgm:pt modelId="{E2A42FA1-C635-4C13-A2F9-93973F34BB42}" type="pres">
      <dgm:prSet presAssocID="{E0C24919-CE24-4C81-AA2E-0C01E28F8088}" presName="text" presStyleLbl="node1" presStyleIdx="4" presStyleCnt="5" custLinFactY="-205601" custLinFactNeighborX="-251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33081-5955-439D-AC6C-C3B33A3140B8}" srcId="{4AB2C463-06FE-42A6-B869-419FBE2CAD87}" destId="{D0336191-2FD7-4AE4-8FA8-81AC737CC607}" srcOrd="0" destOrd="0" parTransId="{8BCDAACD-B6AA-4378-9DEA-CA58E28662E1}" sibTransId="{5DE9D86F-CF0D-4F27-AC2B-03EEC95E0709}"/>
    <dgm:cxn modelId="{43ADAA59-1745-4F29-B2F3-94B36755B67E}" srcId="{4AB2C463-06FE-42A6-B869-419FBE2CAD87}" destId="{E0C24919-CE24-4C81-AA2E-0C01E28F8088}" srcOrd="4" destOrd="0" parTransId="{94935EBE-6900-4999-B132-171749AC845C}" sibTransId="{4C830B9B-E1BF-4F83-8A56-B6B1D91B8299}"/>
    <dgm:cxn modelId="{0F67D071-B3A3-4B11-9FCF-28435DC5059E}" srcId="{4AB2C463-06FE-42A6-B869-419FBE2CAD87}" destId="{7EA81EFF-DCA5-4C7A-B485-FC07B0821E1F}" srcOrd="1" destOrd="0" parTransId="{2DCAF119-4341-4855-8E72-C90CE91C1F5F}" sibTransId="{FC8E53DA-F482-4CEB-AF9A-4F86224D3CA3}"/>
    <dgm:cxn modelId="{1CA11C77-F26D-469A-B1FD-75425EB2CF16}" type="presOf" srcId="{DFAF5795-0EE2-4211-B0C0-90153193DDF1}" destId="{A6C87BA9-A4C5-4DE7-B08B-CB1C2D1A6C8A}" srcOrd="0" destOrd="0" presId="urn:diagrams.loki3.com/VaryingWidthList+Icon"/>
    <dgm:cxn modelId="{BD0115AA-4225-4057-BD38-800F24C06656}" type="presOf" srcId="{4AB2C463-06FE-42A6-B869-419FBE2CAD87}" destId="{DFCFF9B8-101C-4CFF-97B4-2E0E25931292}" srcOrd="0" destOrd="0" presId="urn:diagrams.loki3.com/VaryingWidthList+Icon"/>
    <dgm:cxn modelId="{FD564704-EAEA-49AF-AC69-2E203B622468}" type="presOf" srcId="{E0C24919-CE24-4C81-AA2E-0C01E28F8088}" destId="{E2A42FA1-C635-4C13-A2F9-93973F34BB42}" srcOrd="0" destOrd="0" presId="urn:diagrams.loki3.com/VaryingWidthList+Icon"/>
    <dgm:cxn modelId="{5AAD1A71-FAF2-468B-AE53-1D126CF9BA18}" srcId="{4AB2C463-06FE-42A6-B869-419FBE2CAD87}" destId="{DFAF5795-0EE2-4211-B0C0-90153193DDF1}" srcOrd="3" destOrd="0" parTransId="{92D6211C-96FD-4AE6-A735-CED77CC0E65A}" sibTransId="{852A3024-E476-4709-82B2-89BBB43E3D47}"/>
    <dgm:cxn modelId="{4658A198-6C4A-411B-9156-F53928987BEE}" type="presOf" srcId="{7EA81EFF-DCA5-4C7A-B485-FC07B0821E1F}" destId="{0CE79505-3D23-4175-A7FA-19BF0D4D86B2}" srcOrd="0" destOrd="0" presId="urn:diagrams.loki3.com/VaryingWidthList+Icon"/>
    <dgm:cxn modelId="{8F3E79BC-F640-4178-9196-57FCF977F390}" srcId="{4AB2C463-06FE-42A6-B869-419FBE2CAD87}" destId="{1AAC5614-3C21-4EA5-BA4B-06BEEC1D8FA7}" srcOrd="2" destOrd="0" parTransId="{0EDA67DA-B680-4B27-A997-21261B954BF7}" sibTransId="{4E9CDAA7-EE0D-46BE-B411-17133D3CF546}"/>
    <dgm:cxn modelId="{7245BB35-BF82-4E0C-931F-57EB85EBB63F}" type="presOf" srcId="{D0336191-2FD7-4AE4-8FA8-81AC737CC607}" destId="{4C815F34-D23A-418F-A873-BCC8A1CA521F}" srcOrd="0" destOrd="0" presId="urn:diagrams.loki3.com/VaryingWidthList+Icon"/>
    <dgm:cxn modelId="{EC8C3618-EAE7-4B68-B6D4-69692D0962F6}" type="presOf" srcId="{1AAC5614-3C21-4EA5-BA4B-06BEEC1D8FA7}" destId="{9FB7A6E4-DF40-4122-B258-3706A32FDD0B}" srcOrd="0" destOrd="0" presId="urn:diagrams.loki3.com/VaryingWidthList+Icon"/>
    <dgm:cxn modelId="{030DA38D-E7E6-4D54-BB34-31A34A3AF621}" type="presParOf" srcId="{DFCFF9B8-101C-4CFF-97B4-2E0E25931292}" destId="{4C815F34-D23A-418F-A873-BCC8A1CA521F}" srcOrd="0" destOrd="0" presId="urn:diagrams.loki3.com/VaryingWidthList+Icon"/>
    <dgm:cxn modelId="{9587709C-8D1E-4DE4-8C15-99A39EF9238A}" type="presParOf" srcId="{DFCFF9B8-101C-4CFF-97B4-2E0E25931292}" destId="{7365E07F-E63A-4783-A0E1-B41EDEE576C1}" srcOrd="1" destOrd="0" presId="urn:diagrams.loki3.com/VaryingWidthList+Icon"/>
    <dgm:cxn modelId="{5F5D0D25-0304-4FF8-8311-022A877378BA}" type="presParOf" srcId="{DFCFF9B8-101C-4CFF-97B4-2E0E25931292}" destId="{0CE79505-3D23-4175-A7FA-19BF0D4D86B2}" srcOrd="2" destOrd="0" presId="urn:diagrams.loki3.com/VaryingWidthList+Icon"/>
    <dgm:cxn modelId="{399AE420-4C3F-4C7F-AF9D-8F2CC87DE725}" type="presParOf" srcId="{DFCFF9B8-101C-4CFF-97B4-2E0E25931292}" destId="{4CC50515-83E0-458F-A352-62691363B1CE}" srcOrd="3" destOrd="0" presId="urn:diagrams.loki3.com/VaryingWidthList+Icon"/>
    <dgm:cxn modelId="{4D876958-F610-4A9A-BC81-AA669F866973}" type="presParOf" srcId="{DFCFF9B8-101C-4CFF-97B4-2E0E25931292}" destId="{9FB7A6E4-DF40-4122-B258-3706A32FDD0B}" srcOrd="4" destOrd="0" presId="urn:diagrams.loki3.com/VaryingWidthList+Icon"/>
    <dgm:cxn modelId="{DBDBB87F-D25C-486F-807F-39DD2B701768}" type="presParOf" srcId="{DFCFF9B8-101C-4CFF-97B4-2E0E25931292}" destId="{E9E03EE0-11BF-44BA-B5DE-48A3CC718090}" srcOrd="5" destOrd="0" presId="urn:diagrams.loki3.com/VaryingWidthList+Icon"/>
    <dgm:cxn modelId="{E0DC795C-AE71-44EE-A14D-E9175765AB3D}" type="presParOf" srcId="{DFCFF9B8-101C-4CFF-97B4-2E0E25931292}" destId="{A6C87BA9-A4C5-4DE7-B08B-CB1C2D1A6C8A}" srcOrd="6" destOrd="0" presId="urn:diagrams.loki3.com/VaryingWidthList+Icon"/>
    <dgm:cxn modelId="{7031C69A-0C83-45A3-92CE-0AF8846562A0}" type="presParOf" srcId="{DFCFF9B8-101C-4CFF-97B4-2E0E25931292}" destId="{23EFB2F6-98B2-49C5-8D7C-844ECF8BE405}" srcOrd="7" destOrd="0" presId="urn:diagrams.loki3.com/VaryingWidthList+Icon"/>
    <dgm:cxn modelId="{49704A0B-7F78-4EC7-8631-516BAEBBDBB3}" type="presParOf" srcId="{DFCFF9B8-101C-4CFF-97B4-2E0E25931292}" destId="{E2A42FA1-C635-4C13-A2F9-93973F34BB42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B2C463-06FE-42A6-B869-419FBE2CAD87}" type="doc">
      <dgm:prSet loTypeId="urn:diagrams.loki3.com/VaryingWidthList+Icon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82839CB-C020-45B3-A720-678F71A7012F}">
      <dgm:prSet custT="1"/>
      <dgm:spPr/>
      <dgm:t>
        <a:bodyPr/>
        <a:lstStyle/>
        <a:p>
          <a:r>
            <a:rPr lang="ru-RU" sz="1800" dirty="0" smtClean="0"/>
            <a:t>исходные данные и материалы, полученные от администрации Путиловского сельского поселения, основных теплоснабжающих организаций, других организаций и ведомств</a:t>
          </a:r>
          <a:endParaRPr lang="ru-RU" sz="1800" dirty="0"/>
        </a:p>
      </dgm:t>
    </dgm:pt>
    <dgm:pt modelId="{5AEAB221-E906-48DA-AB87-9AA586F72495}" type="parTrans" cxnId="{52ED84AE-FCC7-4AF0-8CD1-821E2FE387A8}">
      <dgm:prSet/>
      <dgm:spPr/>
      <dgm:t>
        <a:bodyPr/>
        <a:lstStyle/>
        <a:p>
          <a:endParaRPr lang="ru-RU"/>
        </a:p>
      </dgm:t>
    </dgm:pt>
    <dgm:pt modelId="{DABC4F90-FF62-4FCC-8A14-EA807D7E95AC}" type="sibTrans" cxnId="{52ED84AE-FCC7-4AF0-8CD1-821E2FE387A8}">
      <dgm:prSet/>
      <dgm:spPr/>
      <dgm:t>
        <a:bodyPr/>
        <a:lstStyle/>
        <a:p>
          <a:endParaRPr lang="ru-RU"/>
        </a:p>
      </dgm:t>
    </dgm:pt>
    <dgm:pt modelId="{FD69D7E8-7781-4E23-B7E3-D8EDE47B2FD7}">
      <dgm:prSet custT="1"/>
      <dgm:spPr/>
      <dgm:t>
        <a:bodyPr/>
        <a:lstStyle/>
        <a:p>
          <a:r>
            <a:rPr lang="ru-RU" sz="1800" dirty="0" smtClean="0"/>
            <a:t>решения Генерального плана Путиловского сельского поселения Кировского района Ленинградской Области, в том числе схемы планируемого размещения объектов теплоснабжения в границах сельского поселения</a:t>
          </a:r>
          <a:endParaRPr lang="ru-RU" sz="1800" dirty="0"/>
        </a:p>
      </dgm:t>
    </dgm:pt>
    <dgm:pt modelId="{E2373BC5-F0A0-43E6-BBB5-61A3BA564345}" type="parTrans" cxnId="{FFFBCDA4-5C98-4EFA-B30A-89810C60EDEC}">
      <dgm:prSet/>
      <dgm:spPr/>
      <dgm:t>
        <a:bodyPr/>
        <a:lstStyle/>
        <a:p>
          <a:endParaRPr lang="ru-RU"/>
        </a:p>
      </dgm:t>
    </dgm:pt>
    <dgm:pt modelId="{DF334AB5-5DF6-449E-B839-BB7C4EC8403A}" type="sibTrans" cxnId="{FFFBCDA4-5C98-4EFA-B30A-89810C60EDEC}">
      <dgm:prSet/>
      <dgm:spPr/>
      <dgm:t>
        <a:bodyPr/>
        <a:lstStyle/>
        <a:p>
          <a:endParaRPr lang="ru-RU"/>
        </a:p>
      </dgm:t>
    </dgm:pt>
    <dgm:pt modelId="{DFCFF9B8-101C-4CFF-97B4-2E0E25931292}" type="pres">
      <dgm:prSet presAssocID="{4AB2C463-06FE-42A6-B869-419FBE2CAD87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0934283F-BFCA-46EE-8B92-97FFE21A4A29}" type="pres">
      <dgm:prSet presAssocID="{382839CB-C020-45B3-A720-678F71A7012F}" presName="text" presStyleLbl="node1" presStyleIdx="0" presStyleCnt="2" custScaleX="194307" custScaleY="25477" custLinFactNeighborX="-905" custLinFactNeighborY="3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3FB6E-88F5-4BDE-B825-CDEEC36F6D57}" type="pres">
      <dgm:prSet presAssocID="{DABC4F90-FF62-4FCC-8A14-EA807D7E95AC}" presName="space" presStyleCnt="0"/>
      <dgm:spPr/>
    </dgm:pt>
    <dgm:pt modelId="{FC71BCB9-52E4-44EA-B7C4-A05A027E6D75}" type="pres">
      <dgm:prSet presAssocID="{FD69D7E8-7781-4E23-B7E3-D8EDE47B2FD7}" presName="text" presStyleLbl="node1" presStyleIdx="1" presStyleCnt="2" custScaleX="300357" custScaleY="27574" custLinFactNeighborX="1262" custLinFactNeighborY="-13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B2AABF-B318-4F3A-9A28-31AFE8C7DA1E}" type="presOf" srcId="{382839CB-C020-45B3-A720-678F71A7012F}" destId="{0934283F-BFCA-46EE-8B92-97FFE21A4A29}" srcOrd="0" destOrd="0" presId="urn:diagrams.loki3.com/VaryingWidthList+Icon"/>
    <dgm:cxn modelId="{52ED84AE-FCC7-4AF0-8CD1-821E2FE387A8}" srcId="{4AB2C463-06FE-42A6-B869-419FBE2CAD87}" destId="{382839CB-C020-45B3-A720-678F71A7012F}" srcOrd="0" destOrd="0" parTransId="{5AEAB221-E906-48DA-AB87-9AA586F72495}" sibTransId="{DABC4F90-FF62-4FCC-8A14-EA807D7E95AC}"/>
    <dgm:cxn modelId="{FFFBCDA4-5C98-4EFA-B30A-89810C60EDEC}" srcId="{4AB2C463-06FE-42A6-B869-419FBE2CAD87}" destId="{FD69D7E8-7781-4E23-B7E3-D8EDE47B2FD7}" srcOrd="1" destOrd="0" parTransId="{E2373BC5-F0A0-43E6-BBB5-61A3BA564345}" sibTransId="{DF334AB5-5DF6-449E-B839-BB7C4EC8403A}"/>
    <dgm:cxn modelId="{2A5DA0CA-7609-47F0-8F0E-6C739E434185}" type="presOf" srcId="{FD69D7E8-7781-4E23-B7E3-D8EDE47B2FD7}" destId="{FC71BCB9-52E4-44EA-B7C4-A05A027E6D75}" srcOrd="0" destOrd="0" presId="urn:diagrams.loki3.com/VaryingWidthList+Icon"/>
    <dgm:cxn modelId="{9719EBC3-F081-45D2-B4AD-C930000F0382}" type="presOf" srcId="{4AB2C463-06FE-42A6-B869-419FBE2CAD87}" destId="{DFCFF9B8-101C-4CFF-97B4-2E0E25931292}" srcOrd="0" destOrd="0" presId="urn:diagrams.loki3.com/VaryingWidthList+Icon"/>
    <dgm:cxn modelId="{1C73FF61-D916-4497-BFF5-613115F8705D}" type="presParOf" srcId="{DFCFF9B8-101C-4CFF-97B4-2E0E25931292}" destId="{0934283F-BFCA-46EE-8B92-97FFE21A4A29}" srcOrd="0" destOrd="0" presId="urn:diagrams.loki3.com/VaryingWidthList+Icon"/>
    <dgm:cxn modelId="{B6D44707-A40A-4465-A450-9AB50B4952F5}" type="presParOf" srcId="{DFCFF9B8-101C-4CFF-97B4-2E0E25931292}" destId="{8E33FB6E-88F5-4BDE-B825-CDEEC36F6D57}" srcOrd="1" destOrd="0" presId="urn:diagrams.loki3.com/VaryingWidthList+Icon"/>
    <dgm:cxn modelId="{0045DE1E-D352-4CAF-88FB-30FD342BD612}" type="presParOf" srcId="{DFCFF9B8-101C-4CFF-97B4-2E0E25931292}" destId="{FC71BCB9-52E4-44EA-B7C4-A05A027E6D75}" srcOrd="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B2C463-06FE-42A6-B869-419FBE2CAD87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D69318-F616-47B8-8600-BBCF74DC3E4A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7ECBD2-E1F9-4DEA-A4E9-06D3F83475BB}" type="parTrans" cxnId="{89FEB6F8-2A56-465B-8AD7-CF889D37EF34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0EBE3F2-0CF1-4E66-9EB8-56D91E930166}" type="sibTrans" cxnId="{89FEB6F8-2A56-465B-8AD7-CF889D37EF34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BA686F0-B08B-44FA-908D-0B0413B33872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91CA78A-6AFB-4010-802F-FB0EFE0461F7}" type="parTrans" cxnId="{F1C71767-D0E5-4561-905F-3CBE405C916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8A4954-49A4-4180-9807-DED2590B9FBD}" type="sibTrans" cxnId="{F1C71767-D0E5-4561-905F-3CBE405C916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52EE82-9D7E-4938-95EE-262BAC8EF182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описание существующих систем теплоснабжения Путиловского сельского поселения и анализ существующих технических и технологических проблем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E444A7E-E502-4542-8187-757F5243C99A}" type="parTrans" cxnId="{EA65EF03-2F53-4A47-8041-4DAD1FB15183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AA5DD4-2F07-4151-A079-CA65D7FE83C5}" type="sibTrans" cxnId="{EA65EF03-2F53-4A47-8041-4DAD1FB15183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8EAC753-34C8-4839-A68E-570FEDBF8DAB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цели и задачи схемы, предложения по их решению, описание ожидаемых результатов реализации мероприятий схемы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EE2E2A-EEB5-4939-9F0B-B0D5FECF0825}" type="parTrans" cxnId="{5887F222-9CCC-4021-920D-D81FD059EEE1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022957-DD53-409E-A5E4-FD0893CBEEE4}" type="sibTrans" cxnId="{5887F222-9CCC-4021-920D-D81FD059EEE1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0E1C443-BE35-453F-9E80-180EFA40CC1C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21398EE-9CD6-45D3-A42A-CA9965602EDD}" type="parTrans" cxnId="{60BF37C0-FF05-448F-930C-75C9455187A4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DCA092-D686-48B6-B3B4-EE8D676E5033}" type="sibTrans" cxnId="{60BF37C0-FF05-448F-930C-75C9455187A4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7DAEEA-9C11-4703-A779-D27AC3C37C21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перечень мероприятий по реализации схемы теплоснабжения, срок и этапы реализации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128B89D-DF3A-4529-A53D-26161D06666E}" type="parTrans" cxnId="{0035D137-266B-48E1-ABD9-C5D86E03F832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A473CBD-8636-4B8B-AD6D-F7F111474115}" type="sibTrans" cxnId="{0035D137-266B-48E1-ABD9-C5D86E03F832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BC76032-E7AC-4146-8A1C-CDCD270D27CD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  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0503643-3C97-44BB-969C-FE915F090466}" type="parTrans" cxnId="{FD6A644C-8E03-4F4C-B5A5-F7A8EF968BD6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2FA443-7AEC-46CA-A34E-B16689FE539D}" type="sibTrans" cxnId="{FD6A644C-8E03-4F4C-B5A5-F7A8EF968BD6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1B4F1C-C74A-462C-B7D5-D804F2739E0D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обоснование финансовых затрат на выполнение мероприятий с распределением их по этапам работ, обоснование потребности в необходимых финансовых ресурсах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6F4AB0-599A-4345-8530-8C31EFF9AD3A}" type="parTrans" cxnId="{7EBF7EA1-7947-41C4-9FBD-4540D999937A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22DF4E-7E99-42B6-889A-DCF26536CEAF}" type="sibTrans" cxnId="{7EBF7EA1-7947-41C4-9FBD-4540D999937A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908EDC-8C7B-4644-A1B0-130C90E87DFB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EAAF9BE-2F61-4B82-B372-5CD62D1693EE}" type="parTrans" cxnId="{A9C57592-805D-4F4B-B53B-DA007B68AC47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CEEEA96-D7CF-4E6A-A539-597388A6D228}" type="sibTrans" cxnId="{A9C57592-805D-4F4B-B53B-DA007B68AC47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5887D1-3E5D-4A0F-988E-B48186D0BA23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DF5A1D-0C86-4AD1-B426-8AC039B25EA9}" type="parTrans" cxnId="{83AC8324-5A85-46DE-AAAB-48457E228B8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4B8F4F-92A0-491D-B6C1-7F2E3F8CABFA}" type="sibTrans" cxnId="{83AC8324-5A85-46DE-AAAB-48457E228B85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33BDA6D-7F85-439F-BD4F-8F44F2817E48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основные финансовые показатели схемы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FF895B-8B75-4131-824C-647F469B3611}" type="parTrans" cxnId="{B28C65E5-847D-4C0E-ACA1-A417BF746EAE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0758B5-C6E6-4BF1-BFB4-DF2B2D606F0D}" type="sibTrans" cxnId="{B28C65E5-847D-4C0E-ACA1-A417BF746EAE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4089A2-C8A6-4E03-BAE3-6FF2BA58C157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схемы и пьезометрические графики систем теплоснабжения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55C09B-3CF1-46A5-8D6B-3571266D92F2}" type="parTrans" cxnId="{900E4B37-0074-4D31-BCC8-783360514D9D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993A062-6E82-4F4A-8423-201E7FFA5AEB}" type="sibTrans" cxnId="{900E4B37-0074-4D31-BCC8-783360514D9D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18A0E49-5AC0-482F-9D49-CB7DE3D8B05B}" type="pres">
      <dgm:prSet presAssocID="{4AB2C463-06FE-42A6-B869-419FBE2CAD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20A183-9222-4898-8F69-6893FAFAF2EF}" type="pres">
      <dgm:prSet presAssocID="{C0D69318-F616-47B8-8600-BBCF74DC3E4A}" presName="composite" presStyleCnt="0"/>
      <dgm:spPr/>
    </dgm:pt>
    <dgm:pt modelId="{563E0A28-CB32-46B2-8512-F14B36844245}" type="pres">
      <dgm:prSet presAssocID="{C0D69318-F616-47B8-8600-BBCF74DC3E4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D9590-A601-4435-81EA-C0B07AA98410}" type="pres">
      <dgm:prSet presAssocID="{C0D69318-F616-47B8-8600-BBCF74DC3E4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56942-836A-41B6-B55A-6D23E11BD5FA}" type="pres">
      <dgm:prSet presAssocID="{D0EBE3F2-0CF1-4E66-9EB8-56D91E930166}" presName="sp" presStyleCnt="0"/>
      <dgm:spPr/>
    </dgm:pt>
    <dgm:pt modelId="{976F579D-5443-45A5-8440-CADCF462DC54}" type="pres">
      <dgm:prSet presAssocID="{DBA686F0-B08B-44FA-908D-0B0413B33872}" presName="composite" presStyleCnt="0"/>
      <dgm:spPr/>
    </dgm:pt>
    <dgm:pt modelId="{A869DEAF-ED3E-4B83-B362-A4704E3EE323}" type="pres">
      <dgm:prSet presAssocID="{DBA686F0-B08B-44FA-908D-0B0413B3387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451B5-587A-4365-9B32-43EC6F9650B4}" type="pres">
      <dgm:prSet presAssocID="{DBA686F0-B08B-44FA-908D-0B0413B3387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AE746-0C12-4457-8443-D9B5AB261C94}" type="pres">
      <dgm:prSet presAssocID="{A18A4954-49A4-4180-9807-DED2590B9FBD}" presName="sp" presStyleCnt="0"/>
      <dgm:spPr/>
    </dgm:pt>
    <dgm:pt modelId="{C90874EF-C366-4825-AB30-C5F2CA2AEA67}" type="pres">
      <dgm:prSet presAssocID="{A0E1C443-BE35-453F-9E80-180EFA40CC1C}" presName="composite" presStyleCnt="0"/>
      <dgm:spPr/>
    </dgm:pt>
    <dgm:pt modelId="{BE9E018B-E117-4228-8C1A-BE6BE40A1B83}" type="pres">
      <dgm:prSet presAssocID="{A0E1C443-BE35-453F-9E80-180EFA40CC1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7969C-519C-4799-A335-C060A7F3F8F1}" type="pres">
      <dgm:prSet presAssocID="{A0E1C443-BE35-453F-9E80-180EFA40CC1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3A21E-615C-44A8-92BE-1A8260006E53}" type="pres">
      <dgm:prSet presAssocID="{0ADCA092-D686-48B6-B3B4-EE8D676E5033}" presName="sp" presStyleCnt="0"/>
      <dgm:spPr/>
    </dgm:pt>
    <dgm:pt modelId="{1B826B73-2AE3-499E-8194-D14287FBED11}" type="pres">
      <dgm:prSet presAssocID="{FBC76032-E7AC-4146-8A1C-CDCD270D27CD}" presName="composite" presStyleCnt="0"/>
      <dgm:spPr/>
    </dgm:pt>
    <dgm:pt modelId="{CA5A668E-5810-40B8-A776-A98A07AA697E}" type="pres">
      <dgm:prSet presAssocID="{FBC76032-E7AC-4146-8A1C-CDCD270D27C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E0A0D-1C6E-4323-8760-13D6BA4D75F0}" type="pres">
      <dgm:prSet presAssocID="{FBC76032-E7AC-4146-8A1C-CDCD270D27C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B23E4-B25C-4B1A-A4B4-FD42C0513585}" type="pres">
      <dgm:prSet presAssocID="{0C2FA443-7AEC-46CA-A34E-B16689FE539D}" presName="sp" presStyleCnt="0"/>
      <dgm:spPr/>
    </dgm:pt>
    <dgm:pt modelId="{5CBA02B4-F3B7-46D9-9CA9-5941C2C0ABFA}" type="pres">
      <dgm:prSet presAssocID="{41908EDC-8C7B-4644-A1B0-130C90E87DFB}" presName="composite" presStyleCnt="0"/>
      <dgm:spPr/>
    </dgm:pt>
    <dgm:pt modelId="{33CE9EFE-92FA-4D00-B34C-9CBA41A7F527}" type="pres">
      <dgm:prSet presAssocID="{41908EDC-8C7B-4644-A1B0-130C90E87DF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5603F-6FC3-49CA-985B-91927BD198B1}" type="pres">
      <dgm:prSet presAssocID="{41908EDC-8C7B-4644-A1B0-130C90E87DF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310A5-BACE-42DA-9970-C55AC928D2A1}" type="pres">
      <dgm:prSet presAssocID="{2CEEEA96-D7CF-4E6A-A539-597388A6D228}" presName="sp" presStyleCnt="0"/>
      <dgm:spPr/>
    </dgm:pt>
    <dgm:pt modelId="{90F67632-EAD6-4AAF-BC6B-3950061E2E93}" type="pres">
      <dgm:prSet presAssocID="{175887D1-3E5D-4A0F-988E-B48186D0BA23}" presName="composite" presStyleCnt="0"/>
      <dgm:spPr/>
    </dgm:pt>
    <dgm:pt modelId="{81971D4F-A18A-4F09-8B1B-F5C737DB4A09}" type="pres">
      <dgm:prSet presAssocID="{175887D1-3E5D-4A0F-988E-B48186D0BA2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C35FD-6954-41B0-B6FA-ED898B35BF7A}" type="pres">
      <dgm:prSet presAssocID="{175887D1-3E5D-4A0F-988E-B48186D0BA2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B9C03-A03A-4772-81DB-877AAC826F11}" type="presOf" srcId="{18EAC753-34C8-4839-A68E-570FEDBF8DAB}" destId="{753451B5-587A-4365-9B32-43EC6F9650B4}" srcOrd="0" destOrd="0" presId="urn:microsoft.com/office/officeart/2005/8/layout/chevron2"/>
    <dgm:cxn modelId="{0035D137-266B-48E1-ABD9-C5D86E03F832}" srcId="{A0E1C443-BE35-453F-9E80-180EFA40CC1C}" destId="{4E7DAEEA-9C11-4703-A779-D27AC3C37C21}" srcOrd="0" destOrd="0" parTransId="{8128B89D-DF3A-4529-A53D-26161D06666E}" sibTransId="{8A473CBD-8636-4B8B-AD6D-F7F111474115}"/>
    <dgm:cxn modelId="{900E4B37-0074-4D31-BCC8-783360514D9D}" srcId="{175887D1-3E5D-4A0F-988E-B48186D0BA23}" destId="{7F4089A2-C8A6-4E03-BAE3-6FF2BA58C157}" srcOrd="0" destOrd="0" parTransId="{7755C09B-3CF1-46A5-8D6B-3571266D92F2}" sibTransId="{0993A062-6E82-4F4A-8423-201E7FFA5AEB}"/>
    <dgm:cxn modelId="{84189A97-B471-4AA1-BD20-7E4F5A73B13A}" type="presOf" srcId="{C0D69318-F616-47B8-8600-BBCF74DC3E4A}" destId="{563E0A28-CB32-46B2-8512-F14B36844245}" srcOrd="0" destOrd="0" presId="urn:microsoft.com/office/officeart/2005/8/layout/chevron2"/>
    <dgm:cxn modelId="{A9C57592-805D-4F4B-B53B-DA007B68AC47}" srcId="{4AB2C463-06FE-42A6-B869-419FBE2CAD87}" destId="{41908EDC-8C7B-4644-A1B0-130C90E87DFB}" srcOrd="4" destOrd="0" parTransId="{BEAAF9BE-2F61-4B82-B372-5CD62D1693EE}" sibTransId="{2CEEEA96-D7CF-4E6A-A539-597388A6D228}"/>
    <dgm:cxn modelId="{D5D9AFB8-64CB-446D-AE0C-5369076F0960}" type="presOf" srcId="{C01B4F1C-C74A-462C-B7D5-D804F2739E0D}" destId="{89CE0A0D-1C6E-4323-8760-13D6BA4D75F0}" srcOrd="0" destOrd="0" presId="urn:microsoft.com/office/officeart/2005/8/layout/chevron2"/>
    <dgm:cxn modelId="{E41C24F4-9595-41E5-B564-FE3DB1D00473}" type="presOf" srcId="{4AB2C463-06FE-42A6-B869-419FBE2CAD87}" destId="{018A0E49-5AC0-482F-9D49-CB7DE3D8B05B}" srcOrd="0" destOrd="0" presId="urn:microsoft.com/office/officeart/2005/8/layout/chevron2"/>
    <dgm:cxn modelId="{89FEB6F8-2A56-465B-8AD7-CF889D37EF34}" srcId="{4AB2C463-06FE-42A6-B869-419FBE2CAD87}" destId="{C0D69318-F616-47B8-8600-BBCF74DC3E4A}" srcOrd="0" destOrd="0" parTransId="{2F7ECBD2-E1F9-4DEA-A4E9-06D3F83475BB}" sibTransId="{D0EBE3F2-0CF1-4E66-9EB8-56D91E930166}"/>
    <dgm:cxn modelId="{B28C65E5-847D-4C0E-ACA1-A417BF746EAE}" srcId="{41908EDC-8C7B-4644-A1B0-130C90E87DFB}" destId="{033BDA6D-7F85-439F-BD4F-8F44F2817E48}" srcOrd="0" destOrd="0" parTransId="{A1FF895B-8B75-4131-824C-647F469B3611}" sibTransId="{400758B5-C6E6-4BF1-BFB4-DF2B2D606F0D}"/>
    <dgm:cxn modelId="{60BF37C0-FF05-448F-930C-75C9455187A4}" srcId="{4AB2C463-06FE-42A6-B869-419FBE2CAD87}" destId="{A0E1C443-BE35-453F-9E80-180EFA40CC1C}" srcOrd="2" destOrd="0" parTransId="{321398EE-9CD6-45D3-A42A-CA9965602EDD}" sibTransId="{0ADCA092-D686-48B6-B3B4-EE8D676E5033}"/>
    <dgm:cxn modelId="{CCA96467-2995-4C17-AD4F-F38EBD8EFE35}" type="presOf" srcId="{175887D1-3E5D-4A0F-988E-B48186D0BA23}" destId="{81971D4F-A18A-4F09-8B1B-F5C737DB4A09}" srcOrd="0" destOrd="0" presId="urn:microsoft.com/office/officeart/2005/8/layout/chevron2"/>
    <dgm:cxn modelId="{F1C71767-D0E5-4561-905F-3CBE405C9165}" srcId="{4AB2C463-06FE-42A6-B869-419FBE2CAD87}" destId="{DBA686F0-B08B-44FA-908D-0B0413B33872}" srcOrd="1" destOrd="0" parTransId="{491CA78A-6AFB-4010-802F-FB0EFE0461F7}" sibTransId="{A18A4954-49A4-4180-9807-DED2590B9FBD}"/>
    <dgm:cxn modelId="{0382F379-068A-4D2F-B5F7-998EC8E88D5F}" type="presOf" srcId="{DBA686F0-B08B-44FA-908D-0B0413B33872}" destId="{A869DEAF-ED3E-4B83-B362-A4704E3EE323}" srcOrd="0" destOrd="0" presId="urn:microsoft.com/office/officeart/2005/8/layout/chevron2"/>
    <dgm:cxn modelId="{FD6A644C-8E03-4F4C-B5A5-F7A8EF968BD6}" srcId="{4AB2C463-06FE-42A6-B869-419FBE2CAD87}" destId="{FBC76032-E7AC-4146-8A1C-CDCD270D27CD}" srcOrd="3" destOrd="0" parTransId="{70503643-3C97-44BB-969C-FE915F090466}" sibTransId="{0C2FA443-7AEC-46CA-A34E-B16689FE539D}"/>
    <dgm:cxn modelId="{0810075E-D111-4AB3-B8B6-7C5FEB432086}" type="presOf" srcId="{FBC76032-E7AC-4146-8A1C-CDCD270D27CD}" destId="{CA5A668E-5810-40B8-A776-A98A07AA697E}" srcOrd="0" destOrd="0" presId="urn:microsoft.com/office/officeart/2005/8/layout/chevron2"/>
    <dgm:cxn modelId="{69D44002-3E1F-4D3B-9268-806FE349B7BD}" type="presOf" srcId="{7F4089A2-C8A6-4E03-BAE3-6FF2BA58C157}" destId="{B90C35FD-6954-41B0-B6FA-ED898B35BF7A}" srcOrd="0" destOrd="0" presId="urn:microsoft.com/office/officeart/2005/8/layout/chevron2"/>
    <dgm:cxn modelId="{09F63AA5-68AD-4933-A6FC-B09780D9C576}" type="presOf" srcId="{A0E1C443-BE35-453F-9E80-180EFA40CC1C}" destId="{BE9E018B-E117-4228-8C1A-BE6BE40A1B83}" srcOrd="0" destOrd="0" presId="urn:microsoft.com/office/officeart/2005/8/layout/chevron2"/>
    <dgm:cxn modelId="{EA65EF03-2F53-4A47-8041-4DAD1FB15183}" srcId="{C0D69318-F616-47B8-8600-BBCF74DC3E4A}" destId="{9752EE82-9D7E-4938-95EE-262BAC8EF182}" srcOrd="0" destOrd="0" parTransId="{1E444A7E-E502-4542-8187-757F5243C99A}" sibTransId="{10AA5DD4-2F07-4151-A079-CA65D7FE83C5}"/>
    <dgm:cxn modelId="{80BCE86F-67A8-4936-BD33-368864B0AE47}" type="presOf" srcId="{4E7DAEEA-9C11-4703-A779-D27AC3C37C21}" destId="{5DE7969C-519C-4799-A335-C060A7F3F8F1}" srcOrd="0" destOrd="0" presId="urn:microsoft.com/office/officeart/2005/8/layout/chevron2"/>
    <dgm:cxn modelId="{83AC8324-5A85-46DE-AAAB-48457E228B85}" srcId="{4AB2C463-06FE-42A6-B869-419FBE2CAD87}" destId="{175887D1-3E5D-4A0F-988E-B48186D0BA23}" srcOrd="5" destOrd="0" parTransId="{13DF5A1D-0C86-4AD1-B426-8AC039B25EA9}" sibTransId="{854B8F4F-92A0-491D-B6C1-7F2E3F8CABFA}"/>
    <dgm:cxn modelId="{7EBF7EA1-7947-41C4-9FBD-4540D999937A}" srcId="{FBC76032-E7AC-4146-8A1C-CDCD270D27CD}" destId="{C01B4F1C-C74A-462C-B7D5-D804F2739E0D}" srcOrd="0" destOrd="0" parTransId="{B76F4AB0-599A-4345-8530-8C31EFF9AD3A}" sibTransId="{5522DF4E-7E99-42B6-889A-DCF26536CEAF}"/>
    <dgm:cxn modelId="{5887F222-9CCC-4021-920D-D81FD059EEE1}" srcId="{DBA686F0-B08B-44FA-908D-0B0413B33872}" destId="{18EAC753-34C8-4839-A68E-570FEDBF8DAB}" srcOrd="0" destOrd="0" parTransId="{A7EE2E2A-EEB5-4939-9F0B-B0D5FECF0825}" sibTransId="{07022957-DD53-409E-A5E4-FD0893CBEEE4}"/>
    <dgm:cxn modelId="{93C0D2A7-9534-49AA-8149-B15A8047C9E0}" type="presOf" srcId="{41908EDC-8C7B-4644-A1B0-130C90E87DFB}" destId="{33CE9EFE-92FA-4D00-B34C-9CBA41A7F527}" srcOrd="0" destOrd="0" presId="urn:microsoft.com/office/officeart/2005/8/layout/chevron2"/>
    <dgm:cxn modelId="{FDBCC655-4D1E-4A94-9073-E5A0116DBF80}" type="presOf" srcId="{9752EE82-9D7E-4938-95EE-262BAC8EF182}" destId="{784D9590-A601-4435-81EA-C0B07AA98410}" srcOrd="0" destOrd="0" presId="urn:microsoft.com/office/officeart/2005/8/layout/chevron2"/>
    <dgm:cxn modelId="{002FF602-7DDC-43C7-9499-B5D38922BDAA}" type="presOf" srcId="{033BDA6D-7F85-439F-BD4F-8F44F2817E48}" destId="{0F25603F-6FC3-49CA-985B-91927BD198B1}" srcOrd="0" destOrd="0" presId="urn:microsoft.com/office/officeart/2005/8/layout/chevron2"/>
    <dgm:cxn modelId="{20F42F82-AC6A-4D8E-96E6-E35C787ADC91}" type="presParOf" srcId="{018A0E49-5AC0-482F-9D49-CB7DE3D8B05B}" destId="{C020A183-9222-4898-8F69-6893FAFAF2EF}" srcOrd="0" destOrd="0" presId="urn:microsoft.com/office/officeart/2005/8/layout/chevron2"/>
    <dgm:cxn modelId="{AED51F80-8DEE-4C0C-8612-29EDFD0F5456}" type="presParOf" srcId="{C020A183-9222-4898-8F69-6893FAFAF2EF}" destId="{563E0A28-CB32-46B2-8512-F14B36844245}" srcOrd="0" destOrd="0" presId="urn:microsoft.com/office/officeart/2005/8/layout/chevron2"/>
    <dgm:cxn modelId="{2C2546FA-DE14-40F8-944C-67C597284E41}" type="presParOf" srcId="{C020A183-9222-4898-8F69-6893FAFAF2EF}" destId="{784D9590-A601-4435-81EA-C0B07AA98410}" srcOrd="1" destOrd="0" presId="urn:microsoft.com/office/officeart/2005/8/layout/chevron2"/>
    <dgm:cxn modelId="{E4053B66-9037-4834-8FB6-E0ECF64F2A8D}" type="presParOf" srcId="{018A0E49-5AC0-482F-9D49-CB7DE3D8B05B}" destId="{A3A56942-836A-41B6-B55A-6D23E11BD5FA}" srcOrd="1" destOrd="0" presId="urn:microsoft.com/office/officeart/2005/8/layout/chevron2"/>
    <dgm:cxn modelId="{73EC3E34-9030-4C8A-87B6-97B5956F049A}" type="presParOf" srcId="{018A0E49-5AC0-482F-9D49-CB7DE3D8B05B}" destId="{976F579D-5443-45A5-8440-CADCF462DC54}" srcOrd="2" destOrd="0" presId="urn:microsoft.com/office/officeart/2005/8/layout/chevron2"/>
    <dgm:cxn modelId="{35F400C8-8E0F-47EF-9B4D-800A0C928032}" type="presParOf" srcId="{976F579D-5443-45A5-8440-CADCF462DC54}" destId="{A869DEAF-ED3E-4B83-B362-A4704E3EE323}" srcOrd="0" destOrd="0" presId="urn:microsoft.com/office/officeart/2005/8/layout/chevron2"/>
    <dgm:cxn modelId="{67BB8FF7-0795-4723-BFED-AA23C232D02C}" type="presParOf" srcId="{976F579D-5443-45A5-8440-CADCF462DC54}" destId="{753451B5-587A-4365-9B32-43EC6F9650B4}" srcOrd="1" destOrd="0" presId="urn:microsoft.com/office/officeart/2005/8/layout/chevron2"/>
    <dgm:cxn modelId="{A6ABD8E1-CDFD-4C0F-BDD8-713312556FA3}" type="presParOf" srcId="{018A0E49-5AC0-482F-9D49-CB7DE3D8B05B}" destId="{A9AAE746-0C12-4457-8443-D9B5AB261C94}" srcOrd="3" destOrd="0" presId="urn:microsoft.com/office/officeart/2005/8/layout/chevron2"/>
    <dgm:cxn modelId="{CFF675C2-EFD5-4DD2-B59D-FFE97EB607EE}" type="presParOf" srcId="{018A0E49-5AC0-482F-9D49-CB7DE3D8B05B}" destId="{C90874EF-C366-4825-AB30-C5F2CA2AEA67}" srcOrd="4" destOrd="0" presId="urn:microsoft.com/office/officeart/2005/8/layout/chevron2"/>
    <dgm:cxn modelId="{D792AE0B-E611-40FA-B2EA-0F9D78CE8AD3}" type="presParOf" srcId="{C90874EF-C366-4825-AB30-C5F2CA2AEA67}" destId="{BE9E018B-E117-4228-8C1A-BE6BE40A1B83}" srcOrd="0" destOrd="0" presId="urn:microsoft.com/office/officeart/2005/8/layout/chevron2"/>
    <dgm:cxn modelId="{8D31F3BD-FEEF-4C74-AA21-1B67BF8F0095}" type="presParOf" srcId="{C90874EF-C366-4825-AB30-C5F2CA2AEA67}" destId="{5DE7969C-519C-4799-A335-C060A7F3F8F1}" srcOrd="1" destOrd="0" presId="urn:microsoft.com/office/officeart/2005/8/layout/chevron2"/>
    <dgm:cxn modelId="{BBF4F0A6-C945-455B-83FE-513998220796}" type="presParOf" srcId="{018A0E49-5AC0-482F-9D49-CB7DE3D8B05B}" destId="{4F23A21E-615C-44A8-92BE-1A8260006E53}" srcOrd="5" destOrd="0" presId="urn:microsoft.com/office/officeart/2005/8/layout/chevron2"/>
    <dgm:cxn modelId="{06B5091C-0066-4F3B-AC32-7512EABC0A81}" type="presParOf" srcId="{018A0E49-5AC0-482F-9D49-CB7DE3D8B05B}" destId="{1B826B73-2AE3-499E-8194-D14287FBED11}" srcOrd="6" destOrd="0" presId="urn:microsoft.com/office/officeart/2005/8/layout/chevron2"/>
    <dgm:cxn modelId="{B26E077E-AC8F-44AE-8F04-5999A6DD6448}" type="presParOf" srcId="{1B826B73-2AE3-499E-8194-D14287FBED11}" destId="{CA5A668E-5810-40B8-A776-A98A07AA697E}" srcOrd="0" destOrd="0" presId="urn:microsoft.com/office/officeart/2005/8/layout/chevron2"/>
    <dgm:cxn modelId="{E77F8246-569D-45D4-9D47-845DAB00A4FD}" type="presParOf" srcId="{1B826B73-2AE3-499E-8194-D14287FBED11}" destId="{89CE0A0D-1C6E-4323-8760-13D6BA4D75F0}" srcOrd="1" destOrd="0" presId="urn:microsoft.com/office/officeart/2005/8/layout/chevron2"/>
    <dgm:cxn modelId="{A8A24D6F-92A7-4876-8B4B-2C5E55471207}" type="presParOf" srcId="{018A0E49-5AC0-482F-9D49-CB7DE3D8B05B}" destId="{818B23E4-B25C-4B1A-A4B4-FD42C0513585}" srcOrd="7" destOrd="0" presId="urn:microsoft.com/office/officeart/2005/8/layout/chevron2"/>
    <dgm:cxn modelId="{0AE902D1-38A1-4B2E-A283-48497E1238BC}" type="presParOf" srcId="{018A0E49-5AC0-482F-9D49-CB7DE3D8B05B}" destId="{5CBA02B4-F3B7-46D9-9CA9-5941C2C0ABFA}" srcOrd="8" destOrd="0" presId="urn:microsoft.com/office/officeart/2005/8/layout/chevron2"/>
    <dgm:cxn modelId="{42203659-2F08-4C88-91CB-F7ABD44B95CA}" type="presParOf" srcId="{5CBA02B4-F3B7-46D9-9CA9-5941C2C0ABFA}" destId="{33CE9EFE-92FA-4D00-B34C-9CBA41A7F527}" srcOrd="0" destOrd="0" presId="urn:microsoft.com/office/officeart/2005/8/layout/chevron2"/>
    <dgm:cxn modelId="{43AB08EC-E834-4DAA-959F-EDF38786EBD4}" type="presParOf" srcId="{5CBA02B4-F3B7-46D9-9CA9-5941C2C0ABFA}" destId="{0F25603F-6FC3-49CA-985B-91927BD198B1}" srcOrd="1" destOrd="0" presId="urn:microsoft.com/office/officeart/2005/8/layout/chevron2"/>
    <dgm:cxn modelId="{1EAA3C4C-0C91-450F-A09F-84EFB75CE724}" type="presParOf" srcId="{018A0E49-5AC0-482F-9D49-CB7DE3D8B05B}" destId="{824310A5-BACE-42DA-9970-C55AC928D2A1}" srcOrd="9" destOrd="0" presId="urn:microsoft.com/office/officeart/2005/8/layout/chevron2"/>
    <dgm:cxn modelId="{F467BE28-0F7B-4265-AAD9-2123E743A63E}" type="presParOf" srcId="{018A0E49-5AC0-482F-9D49-CB7DE3D8B05B}" destId="{90F67632-EAD6-4AAF-BC6B-3950061E2E93}" srcOrd="10" destOrd="0" presId="urn:microsoft.com/office/officeart/2005/8/layout/chevron2"/>
    <dgm:cxn modelId="{EB45EDB2-5755-4ECC-85B2-C0496D5D7387}" type="presParOf" srcId="{90F67632-EAD6-4AAF-BC6B-3950061E2E93}" destId="{81971D4F-A18A-4F09-8B1B-F5C737DB4A09}" srcOrd="0" destOrd="0" presId="urn:microsoft.com/office/officeart/2005/8/layout/chevron2"/>
    <dgm:cxn modelId="{367CBFFB-7973-4BCC-8DDF-C21D4C02F3F5}" type="presParOf" srcId="{90F67632-EAD6-4AAF-BC6B-3950061E2E93}" destId="{B90C35FD-6954-41B0-B6FA-ED898B35BF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695CF5-0083-419C-BC3D-35861E773752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94D3B7-230F-4293-972B-2312D2129C35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Теплоснабжающая организация -</a:t>
          </a:r>
        </a:p>
        <a:p>
          <a:pPr algn="ctr"/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ООО «ПТЭСК»</a:t>
          </a:r>
        </a:p>
      </dgm:t>
    </dgm:pt>
    <dgm:pt modelId="{363724BF-8A9B-4578-BA49-BDF1079C602A}" type="parTrans" cxnId="{CA8E22EC-377C-4613-A074-DDC1F8A15E3B}">
      <dgm:prSet/>
      <dgm:spPr/>
      <dgm:t>
        <a:bodyPr/>
        <a:lstStyle/>
        <a:p>
          <a:pPr algn="l"/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3310E8D-5B29-400D-8E59-EFEF4F449E00}" type="sibTrans" cxnId="{CA8E22EC-377C-4613-A074-DDC1F8A15E3B}">
      <dgm:prSet/>
      <dgm:spPr/>
      <dgm:t>
        <a:bodyPr/>
        <a:lstStyle/>
        <a:p>
          <a:pPr algn="l"/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F16BEC-C528-4A6C-A0B2-AD0C7472584E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Газовая котельная                   с. </a:t>
          </a:r>
          <a:r>
            <a:rPr lang="ru-RU" sz="20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Путилово</a:t>
          </a:r>
          <a:endParaRPr lang="ru-RU" sz="20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7,44 МВт</a:t>
          </a:r>
        </a:p>
      </dgm:t>
    </dgm:pt>
    <dgm:pt modelId="{E9E5DD11-3F66-4561-A4B3-CBEF49B9DC4D}" type="parTrans" cxnId="{C5CDC925-F742-496B-971C-F7563B5E2FDC}">
      <dgm:prSet/>
      <dgm:spPr/>
      <dgm:t>
        <a:bodyPr/>
        <a:lstStyle/>
        <a:p>
          <a:pPr algn="l"/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81ADBA-357A-4E02-BFFA-950EB8FA2E49}" type="sibTrans" cxnId="{C5CDC925-F742-496B-971C-F7563B5E2FDC}">
      <dgm:prSet/>
      <dgm:spPr/>
      <dgm:t>
        <a:bodyPr/>
        <a:lstStyle/>
        <a:p>
          <a:pPr algn="l"/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BAEB62-F212-48D2-9589-1E65071454F8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Угольная котельная      д. </a:t>
          </a:r>
          <a:r>
            <a:rPr lang="ru-RU" sz="20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Валовщина</a:t>
          </a:r>
          <a:endParaRPr lang="ru-RU" sz="20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0,7 МВт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EEBC147-D370-4CA2-8A56-A6491C534AD7}" type="parTrans" cxnId="{D0294AF7-8BE3-44A1-B7BC-2C594ECD07A9}">
      <dgm:prSet/>
      <dgm:spPr/>
      <dgm:t>
        <a:bodyPr/>
        <a:lstStyle/>
        <a:p>
          <a:pPr algn="l"/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D4D99-CA57-49DF-8366-012F25778EEA}" type="sibTrans" cxnId="{D0294AF7-8BE3-44A1-B7BC-2C594ECD07A9}">
      <dgm:prSet/>
      <dgm:spPr/>
      <dgm:t>
        <a:bodyPr/>
        <a:lstStyle/>
        <a:p>
          <a:pPr algn="l"/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31A02DC-5824-44DF-8D27-E3048EA24AF8}" type="pres">
      <dgm:prSet presAssocID="{07695CF5-0083-419C-BC3D-35861E7737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8E92CB-B880-4F93-952A-2FE6382CDE02}" type="pres">
      <dgm:prSet presAssocID="{CC94D3B7-230F-4293-972B-2312D2129C35}" presName="node" presStyleLbl="node1" presStyleIdx="0" presStyleCnt="3" custScaleX="83070" custScaleY="17880" custLinFactNeighborX="2191" custLinFactNeighborY="-2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9D88-580E-4C11-910F-6986AACC2507}" type="pres">
      <dgm:prSet presAssocID="{93310E8D-5B29-400D-8E59-EFEF4F449E00}" presName="sibTrans" presStyleCnt="0"/>
      <dgm:spPr/>
    </dgm:pt>
    <dgm:pt modelId="{C54CA368-704A-48C4-A92E-BEDD5F994D45}" type="pres">
      <dgm:prSet presAssocID="{80F16BEC-C528-4A6C-A0B2-AD0C7472584E}" presName="node" presStyleLbl="node1" presStyleIdx="1" presStyleCnt="3" custScaleX="37824" custScaleY="41372" custLinFactNeighborX="5246" custLinFactNeighborY="-7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EB8CA-CF13-400B-B144-7E5D390773D3}" type="pres">
      <dgm:prSet presAssocID="{8681ADBA-357A-4E02-BFFA-950EB8FA2E49}" presName="sibTrans" presStyleCnt="0"/>
      <dgm:spPr/>
    </dgm:pt>
    <dgm:pt modelId="{F0A92415-64B9-46E9-83CE-8AB993383B1F}" type="pres">
      <dgm:prSet presAssocID="{28BAEB62-F212-48D2-9589-1E65071454F8}" presName="node" presStyleLbl="node1" presStyleIdx="2" presStyleCnt="3" custScaleX="36438" custScaleY="40879" custLinFactNeighborX="119" custLinFactNeighborY="-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8E22EC-377C-4613-A074-DDC1F8A15E3B}" srcId="{07695CF5-0083-419C-BC3D-35861E773752}" destId="{CC94D3B7-230F-4293-972B-2312D2129C35}" srcOrd="0" destOrd="0" parTransId="{363724BF-8A9B-4578-BA49-BDF1079C602A}" sibTransId="{93310E8D-5B29-400D-8E59-EFEF4F449E00}"/>
    <dgm:cxn modelId="{C5CDC925-F742-496B-971C-F7563B5E2FDC}" srcId="{07695CF5-0083-419C-BC3D-35861E773752}" destId="{80F16BEC-C528-4A6C-A0B2-AD0C7472584E}" srcOrd="1" destOrd="0" parTransId="{E9E5DD11-3F66-4561-A4B3-CBEF49B9DC4D}" sibTransId="{8681ADBA-357A-4E02-BFFA-950EB8FA2E49}"/>
    <dgm:cxn modelId="{B0A31E85-4E81-4306-BCB9-8D4AEC3DDCBD}" type="presOf" srcId="{28BAEB62-F212-48D2-9589-1E65071454F8}" destId="{F0A92415-64B9-46E9-83CE-8AB993383B1F}" srcOrd="0" destOrd="0" presId="urn:microsoft.com/office/officeart/2005/8/layout/default"/>
    <dgm:cxn modelId="{D0294AF7-8BE3-44A1-B7BC-2C594ECD07A9}" srcId="{07695CF5-0083-419C-BC3D-35861E773752}" destId="{28BAEB62-F212-48D2-9589-1E65071454F8}" srcOrd="2" destOrd="0" parTransId="{7EEBC147-D370-4CA2-8A56-A6491C534AD7}" sibTransId="{E4ED4D99-CA57-49DF-8366-012F25778EEA}"/>
    <dgm:cxn modelId="{54A8908B-B241-46DB-B244-44C5696F355D}" type="presOf" srcId="{CC94D3B7-230F-4293-972B-2312D2129C35}" destId="{3E8E92CB-B880-4F93-952A-2FE6382CDE02}" srcOrd="0" destOrd="0" presId="urn:microsoft.com/office/officeart/2005/8/layout/default"/>
    <dgm:cxn modelId="{CE965249-8E34-4E46-833C-6DAD5313A433}" type="presOf" srcId="{07695CF5-0083-419C-BC3D-35861E773752}" destId="{031A02DC-5824-44DF-8D27-E3048EA24AF8}" srcOrd="0" destOrd="0" presId="urn:microsoft.com/office/officeart/2005/8/layout/default"/>
    <dgm:cxn modelId="{4DFA4D64-1EFA-4E87-BADF-1B62CACF0215}" type="presOf" srcId="{80F16BEC-C528-4A6C-A0B2-AD0C7472584E}" destId="{C54CA368-704A-48C4-A92E-BEDD5F994D45}" srcOrd="0" destOrd="0" presId="urn:microsoft.com/office/officeart/2005/8/layout/default"/>
    <dgm:cxn modelId="{E95CC205-C325-4105-AAE3-E08B007AF69C}" type="presParOf" srcId="{031A02DC-5824-44DF-8D27-E3048EA24AF8}" destId="{3E8E92CB-B880-4F93-952A-2FE6382CDE02}" srcOrd="0" destOrd="0" presId="urn:microsoft.com/office/officeart/2005/8/layout/default"/>
    <dgm:cxn modelId="{F858772F-0352-4C79-A5B9-B42F7A498668}" type="presParOf" srcId="{031A02DC-5824-44DF-8D27-E3048EA24AF8}" destId="{E2C79D88-580E-4C11-910F-6986AACC2507}" srcOrd="1" destOrd="0" presId="urn:microsoft.com/office/officeart/2005/8/layout/default"/>
    <dgm:cxn modelId="{9A44B19E-C0B8-4A11-993B-F6D847AEE5F9}" type="presParOf" srcId="{031A02DC-5824-44DF-8D27-E3048EA24AF8}" destId="{C54CA368-704A-48C4-A92E-BEDD5F994D45}" srcOrd="2" destOrd="0" presId="urn:microsoft.com/office/officeart/2005/8/layout/default"/>
    <dgm:cxn modelId="{934486F4-3184-4675-9E26-9D2DD703A6D7}" type="presParOf" srcId="{031A02DC-5824-44DF-8D27-E3048EA24AF8}" destId="{D97EB8CA-CF13-400B-B144-7E5D390773D3}" srcOrd="3" destOrd="0" presId="urn:microsoft.com/office/officeart/2005/8/layout/default"/>
    <dgm:cxn modelId="{6437F8B6-288F-4566-A7D0-835D30C43766}" type="presParOf" srcId="{031A02DC-5824-44DF-8D27-E3048EA24AF8}" destId="{F0A92415-64B9-46E9-83CE-8AB993383B1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695CF5-0083-419C-BC3D-35861E773752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131579B-C149-44DF-BEFF-95D64CE14392}">
      <dgm:prSet custT="1"/>
      <dgm:spPr/>
      <dgm:t>
        <a:bodyPr/>
        <a:lstStyle/>
        <a:p>
          <a:pPr algn="ctr"/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Газовая котельная с. </a:t>
          </a:r>
          <a:r>
            <a:rPr lang="ru-RU" sz="1600" b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Путиловское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F489C7-E163-468E-AD32-11CE8DDB2328}" type="parTrans" cxnId="{02DCAAD9-7EFD-40CC-BA67-A98FC959848E}">
      <dgm:prSet/>
      <dgm:spPr/>
      <dgm:t>
        <a:bodyPr/>
        <a:lstStyle/>
        <a:p>
          <a:endParaRPr lang="ru-RU" sz="180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CCD7BA-E022-4031-8CD1-4B54C0FB260C}" type="sibTrans" cxnId="{02DCAAD9-7EFD-40CC-BA67-A98FC959848E}">
      <dgm:prSet/>
      <dgm:spPr/>
      <dgm:t>
        <a:bodyPr/>
        <a:lstStyle/>
        <a:p>
          <a:endParaRPr lang="ru-RU" sz="180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4A0276-CC3A-4DAB-8F39-546B63049029}" type="pres">
      <dgm:prSet presAssocID="{07695CF5-0083-419C-BC3D-35861E7737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BB24B-F28F-4899-AC29-5EA6C3D6E533}" type="pres">
      <dgm:prSet presAssocID="{9131579B-C149-44DF-BEFF-95D64CE14392}" presName="parentText" presStyleLbl="node1" presStyleIdx="0" presStyleCnt="1" custScaleX="66574" custScaleY="53863" custLinFactY="-68356" custLinFactNeighborX="7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B1F88-69D3-4C85-A81B-71598D796808}" type="presOf" srcId="{07695CF5-0083-419C-BC3D-35861E773752}" destId="{E14A0276-CC3A-4DAB-8F39-546B63049029}" srcOrd="0" destOrd="0" presId="urn:microsoft.com/office/officeart/2005/8/layout/vList2"/>
    <dgm:cxn modelId="{02DCAAD9-7EFD-40CC-BA67-A98FC959848E}" srcId="{07695CF5-0083-419C-BC3D-35861E773752}" destId="{9131579B-C149-44DF-BEFF-95D64CE14392}" srcOrd="0" destOrd="0" parTransId="{92F489C7-E163-468E-AD32-11CE8DDB2328}" sibTransId="{28CCD7BA-E022-4031-8CD1-4B54C0FB260C}"/>
    <dgm:cxn modelId="{69233BE6-9410-4541-8145-CCD624936977}" type="presOf" srcId="{9131579B-C149-44DF-BEFF-95D64CE14392}" destId="{B5EBB24B-F28F-4899-AC29-5EA6C3D6E533}" srcOrd="0" destOrd="0" presId="urn:microsoft.com/office/officeart/2005/8/layout/vList2"/>
    <dgm:cxn modelId="{33FA5E4E-4629-4425-9591-EB0E6AB0BC57}" type="presParOf" srcId="{E14A0276-CC3A-4DAB-8F39-546B63049029}" destId="{B5EBB24B-F28F-4899-AC29-5EA6C3D6E5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695CF5-0083-419C-BC3D-35861E773752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131579B-C149-44DF-BEFF-95D64CE14392}">
      <dgm:prSet custT="1"/>
      <dgm:spPr/>
      <dgm:t>
        <a:bodyPr/>
        <a:lstStyle/>
        <a:p>
          <a:pPr algn="ctr"/>
          <a:r>
            <a: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Угольная котельная д. </a:t>
          </a:r>
          <a:r>
            <a:rPr lang="ru-RU" sz="1600" b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Валовщина</a:t>
          </a:r>
          <a:endParaRPr lang="ru-RU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F489C7-E163-468E-AD32-11CE8DDB2328}" type="parTrans" cxnId="{02DCAAD9-7EFD-40CC-BA67-A98FC959848E}">
      <dgm:prSet/>
      <dgm:spPr/>
      <dgm:t>
        <a:bodyPr/>
        <a:lstStyle/>
        <a:p>
          <a:endParaRPr lang="ru-RU" sz="180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CCD7BA-E022-4031-8CD1-4B54C0FB260C}" type="sibTrans" cxnId="{02DCAAD9-7EFD-40CC-BA67-A98FC959848E}">
      <dgm:prSet/>
      <dgm:spPr/>
      <dgm:t>
        <a:bodyPr/>
        <a:lstStyle/>
        <a:p>
          <a:endParaRPr lang="ru-RU" sz="180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4A0276-CC3A-4DAB-8F39-546B63049029}" type="pres">
      <dgm:prSet presAssocID="{07695CF5-0083-419C-BC3D-35861E7737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BB24B-F28F-4899-AC29-5EA6C3D6E533}" type="pres">
      <dgm:prSet presAssocID="{9131579B-C149-44DF-BEFF-95D64CE14392}" presName="parentText" presStyleLbl="node1" presStyleIdx="0" presStyleCnt="1" custScaleX="66574" custScaleY="53863" custLinFactY="-68356" custLinFactNeighborX="11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88CF3-36F4-4377-B63E-1F0CE3096C0E}" type="presOf" srcId="{9131579B-C149-44DF-BEFF-95D64CE14392}" destId="{B5EBB24B-F28F-4899-AC29-5EA6C3D6E533}" srcOrd="0" destOrd="0" presId="urn:microsoft.com/office/officeart/2005/8/layout/vList2"/>
    <dgm:cxn modelId="{02DCAAD9-7EFD-40CC-BA67-A98FC959848E}" srcId="{07695CF5-0083-419C-BC3D-35861E773752}" destId="{9131579B-C149-44DF-BEFF-95D64CE14392}" srcOrd="0" destOrd="0" parTransId="{92F489C7-E163-468E-AD32-11CE8DDB2328}" sibTransId="{28CCD7BA-E022-4031-8CD1-4B54C0FB260C}"/>
    <dgm:cxn modelId="{CB11B6FC-0969-49CC-9BC1-8461D29E6A45}" type="presOf" srcId="{07695CF5-0083-419C-BC3D-35861E773752}" destId="{E14A0276-CC3A-4DAB-8F39-546B63049029}" srcOrd="0" destOrd="0" presId="urn:microsoft.com/office/officeart/2005/8/layout/vList2"/>
    <dgm:cxn modelId="{17E2ECB3-00E4-4082-9A83-AE41D62C1443}" type="presParOf" srcId="{E14A0276-CC3A-4DAB-8F39-546B63049029}" destId="{B5EBB24B-F28F-4899-AC29-5EA6C3D6E5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B4496C-1CE1-4EC5-AE8F-C08C8D77400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D553DB-0C53-4D7B-AA13-DF11303F7F15}">
      <dgm:prSet phldrT="[Текст]"/>
      <dgm:spPr/>
      <dgm:t>
        <a:bodyPr/>
        <a:lstStyle/>
        <a:p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реализовать мероприятия по развитию и модернизации сетей и объектов теплоснабжения, направленные на снижение аварийности, снизить потери тепловой энергии в процессе ее производства и транспортировки, повысить срок службы котельного оборудования, снизить уровень эксплуатационных расходов организаций, осуществляющих предоставление коммунальных услуг;</a:t>
          </a:r>
          <a:endParaRPr lang="ru-RU" dirty="0"/>
        </a:p>
      </dgm:t>
    </dgm:pt>
    <dgm:pt modelId="{AD8D3B19-BCBB-4522-A480-33C6FCACC03C}" type="parTrans" cxnId="{26560203-5995-473D-B34A-B99D27E422AF}">
      <dgm:prSet/>
      <dgm:spPr/>
      <dgm:t>
        <a:bodyPr/>
        <a:lstStyle/>
        <a:p>
          <a:endParaRPr lang="ru-RU"/>
        </a:p>
      </dgm:t>
    </dgm:pt>
    <dgm:pt modelId="{47CC6813-09BA-4B6F-8C31-0F04B874E25F}" type="sibTrans" cxnId="{26560203-5995-473D-B34A-B99D27E422AF}">
      <dgm:prSet/>
      <dgm:spPr/>
      <dgm:t>
        <a:bodyPr/>
        <a:lstStyle/>
        <a:p>
          <a:endParaRPr lang="ru-RU"/>
        </a:p>
      </dgm:t>
    </dgm:pt>
    <dgm:pt modelId="{D2D78DE0-B144-4B8F-8326-DFD71B3A5157}">
      <dgm:prSet/>
      <dgm:spPr/>
      <dgm:t>
        <a:bodyPr/>
        <a:lstStyle/>
        <a:p>
          <a:r>
            <a:rPr lang="ru-RU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снизить риск возникновения чрезвычайных ситуаций на объектах теплоснабжения;</a:t>
          </a:r>
          <a:endParaRPr lang="ru-RU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B9795C-86EA-4463-83B4-4AE294C1345E}" type="parTrans" cxnId="{60E4BF8A-F679-437D-A1A0-1296E9333CEC}">
      <dgm:prSet/>
      <dgm:spPr/>
      <dgm:t>
        <a:bodyPr/>
        <a:lstStyle/>
        <a:p>
          <a:endParaRPr lang="ru-RU"/>
        </a:p>
      </dgm:t>
    </dgm:pt>
    <dgm:pt modelId="{EE7F3188-FA30-4001-988B-1424855A7560}" type="sibTrans" cxnId="{60E4BF8A-F679-437D-A1A0-1296E9333CEC}">
      <dgm:prSet/>
      <dgm:spPr/>
      <dgm:t>
        <a:bodyPr/>
        <a:lstStyle/>
        <a:p>
          <a:endParaRPr lang="ru-RU"/>
        </a:p>
      </dgm:t>
    </dgm:pt>
    <dgm:pt modelId="{A18A36CD-1FC5-48F4-B5F2-D9E055B8B14C}">
      <dgm:prSet/>
      <dgm:spPr/>
      <dgm:t>
        <a:bodyPr/>
        <a:lstStyle/>
        <a:p>
          <a:r>
            <a:rPr lang="ru-RU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обеспечить стабильным и качественным теплоснабжением население;</a:t>
          </a:r>
          <a:endParaRPr lang="ru-RU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5FA1B7-0C2E-4F22-AB1A-900D2E1F104D}" type="parTrans" cxnId="{423F7024-2F3D-491F-8645-CC6053947D91}">
      <dgm:prSet/>
      <dgm:spPr/>
      <dgm:t>
        <a:bodyPr/>
        <a:lstStyle/>
        <a:p>
          <a:endParaRPr lang="ru-RU"/>
        </a:p>
      </dgm:t>
    </dgm:pt>
    <dgm:pt modelId="{C5C841D7-E1E5-432F-BE95-D33E823174D0}" type="sibTrans" cxnId="{423F7024-2F3D-491F-8645-CC6053947D91}">
      <dgm:prSet/>
      <dgm:spPr/>
      <dgm:t>
        <a:bodyPr/>
        <a:lstStyle/>
        <a:p>
          <a:endParaRPr lang="ru-RU"/>
        </a:p>
      </dgm:t>
    </dgm:pt>
    <dgm:pt modelId="{E0822D31-AE64-4919-878B-4FCD834ABF7E}">
      <dgm:prSet/>
      <dgm:spPr/>
      <dgm:t>
        <a:bodyPr/>
        <a:lstStyle/>
        <a:p>
          <a:r>
            <a:rPr lang="ru-RU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повысить эффективность планирования в части расходов средств местного бюджета на реализацию мероприятий по развитию и модернизации объектов коммунальной инфраструктуры муниципальной собственности.</a:t>
          </a:r>
          <a:endParaRPr lang="ru-RU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AEE6DE-C085-4A21-8C0D-3BB71E4F4959}" type="parTrans" cxnId="{0468F03B-E72B-4697-B69E-2E78D6ED1369}">
      <dgm:prSet/>
      <dgm:spPr/>
      <dgm:t>
        <a:bodyPr/>
        <a:lstStyle/>
        <a:p>
          <a:endParaRPr lang="ru-RU"/>
        </a:p>
      </dgm:t>
    </dgm:pt>
    <dgm:pt modelId="{43DA67FC-8D02-41BC-AC13-205FB4DC784B}" type="sibTrans" cxnId="{0468F03B-E72B-4697-B69E-2E78D6ED1369}">
      <dgm:prSet/>
      <dgm:spPr/>
      <dgm:t>
        <a:bodyPr/>
        <a:lstStyle/>
        <a:p>
          <a:endParaRPr lang="ru-RU"/>
        </a:p>
      </dgm:t>
    </dgm:pt>
    <dgm:pt modelId="{A369BD4B-5A7A-46B3-A409-41DBA515B7F2}" type="pres">
      <dgm:prSet presAssocID="{89B4496C-1CE1-4EC5-AE8F-C08C8D774000}" presName="Name0" presStyleCnt="0">
        <dgm:presLayoutVars>
          <dgm:chMax val="7"/>
          <dgm:chPref val="7"/>
          <dgm:dir/>
        </dgm:presLayoutVars>
      </dgm:prSet>
      <dgm:spPr/>
    </dgm:pt>
    <dgm:pt modelId="{E2CA4032-FA53-42E8-82CD-637484B16A8C}" type="pres">
      <dgm:prSet presAssocID="{89B4496C-1CE1-4EC5-AE8F-C08C8D774000}" presName="Name1" presStyleCnt="0"/>
      <dgm:spPr/>
    </dgm:pt>
    <dgm:pt modelId="{5804D7AB-91AF-450B-945D-2BF8ECC5C43C}" type="pres">
      <dgm:prSet presAssocID="{89B4496C-1CE1-4EC5-AE8F-C08C8D774000}" presName="cycle" presStyleCnt="0"/>
      <dgm:spPr/>
    </dgm:pt>
    <dgm:pt modelId="{EE47CAA5-DF62-4ED2-9860-048122B6E654}" type="pres">
      <dgm:prSet presAssocID="{89B4496C-1CE1-4EC5-AE8F-C08C8D774000}" presName="srcNode" presStyleLbl="node1" presStyleIdx="0" presStyleCnt="4"/>
      <dgm:spPr/>
    </dgm:pt>
    <dgm:pt modelId="{8EEAD887-0382-4B83-B681-0B6DF7E9CA95}" type="pres">
      <dgm:prSet presAssocID="{89B4496C-1CE1-4EC5-AE8F-C08C8D774000}" presName="conn" presStyleLbl="parChTrans1D2" presStyleIdx="0" presStyleCnt="1"/>
      <dgm:spPr/>
    </dgm:pt>
    <dgm:pt modelId="{39EDD952-80CA-4CD1-95B0-C2EF5AF0CCB1}" type="pres">
      <dgm:prSet presAssocID="{89B4496C-1CE1-4EC5-AE8F-C08C8D774000}" presName="extraNode" presStyleLbl="node1" presStyleIdx="0" presStyleCnt="4"/>
      <dgm:spPr/>
    </dgm:pt>
    <dgm:pt modelId="{92C29BC7-A3B9-4E76-A4D4-5F8788A8B946}" type="pres">
      <dgm:prSet presAssocID="{89B4496C-1CE1-4EC5-AE8F-C08C8D774000}" presName="dstNode" presStyleLbl="node1" presStyleIdx="0" presStyleCnt="4"/>
      <dgm:spPr/>
    </dgm:pt>
    <dgm:pt modelId="{AEBFECDE-D39D-4125-B0CA-E38BC796D20F}" type="pres">
      <dgm:prSet presAssocID="{43D553DB-0C53-4D7B-AA13-DF11303F7F15}" presName="text_1" presStyleLbl="node1" presStyleIdx="0" presStyleCnt="4" custScaleY="147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7A1C1-2417-47F4-BE89-2EBF8FC038A5}" type="pres">
      <dgm:prSet presAssocID="{43D553DB-0C53-4D7B-AA13-DF11303F7F15}" presName="accent_1" presStyleCnt="0"/>
      <dgm:spPr/>
    </dgm:pt>
    <dgm:pt modelId="{7C2ED626-6D17-470E-AEF9-0DE494CEBEB6}" type="pres">
      <dgm:prSet presAssocID="{43D553DB-0C53-4D7B-AA13-DF11303F7F15}" presName="accentRepeatNode" presStyleLbl="solidFgAcc1" presStyleIdx="0" presStyleCnt="4" custScaleX="117094" custScaleY="125135"/>
      <dgm:spPr/>
    </dgm:pt>
    <dgm:pt modelId="{A2A288DF-449D-4D3E-BFFB-28CCEA73B0D6}" type="pres">
      <dgm:prSet presAssocID="{D2D78DE0-B144-4B8F-8326-DFD71B3A5157}" presName="text_2" presStyleLbl="node1" presStyleIdx="1" presStyleCnt="4" custScaleY="122561">
        <dgm:presLayoutVars>
          <dgm:bulletEnabled val="1"/>
        </dgm:presLayoutVars>
      </dgm:prSet>
      <dgm:spPr/>
    </dgm:pt>
    <dgm:pt modelId="{07282F1B-A93A-42DD-B67D-330DAADFDC74}" type="pres">
      <dgm:prSet presAssocID="{D2D78DE0-B144-4B8F-8326-DFD71B3A5157}" presName="accent_2" presStyleCnt="0"/>
      <dgm:spPr/>
    </dgm:pt>
    <dgm:pt modelId="{AE99C508-FCF9-4EF5-9BF3-B50421EB412E}" type="pres">
      <dgm:prSet presAssocID="{D2D78DE0-B144-4B8F-8326-DFD71B3A5157}" presName="accentRepeatNode" presStyleLbl="solidFgAcc1" presStyleIdx="1" presStyleCnt="4"/>
      <dgm:spPr/>
    </dgm:pt>
    <dgm:pt modelId="{23A9B58A-4A82-418D-8240-2775E881B37B}" type="pres">
      <dgm:prSet presAssocID="{A18A36CD-1FC5-48F4-B5F2-D9E055B8B14C}" presName="text_3" presStyleLbl="node1" presStyleIdx="2" presStyleCnt="4">
        <dgm:presLayoutVars>
          <dgm:bulletEnabled val="1"/>
        </dgm:presLayoutVars>
      </dgm:prSet>
      <dgm:spPr/>
    </dgm:pt>
    <dgm:pt modelId="{2D7F7ABF-0F9F-4AC2-A3EE-C913B8289F33}" type="pres">
      <dgm:prSet presAssocID="{A18A36CD-1FC5-48F4-B5F2-D9E055B8B14C}" presName="accent_3" presStyleCnt="0"/>
      <dgm:spPr/>
    </dgm:pt>
    <dgm:pt modelId="{AFA0A7E9-DD77-4987-8D1B-41699A97673F}" type="pres">
      <dgm:prSet presAssocID="{A18A36CD-1FC5-48F4-B5F2-D9E055B8B14C}" presName="accentRepeatNode" presStyleLbl="solidFgAcc1" presStyleIdx="2" presStyleCnt="4"/>
      <dgm:spPr/>
    </dgm:pt>
    <dgm:pt modelId="{C0256D5C-2BB8-40FE-87D7-9F60C899EDC3}" type="pres">
      <dgm:prSet presAssocID="{E0822D31-AE64-4919-878B-4FCD834ABF7E}" presName="text_4" presStyleLbl="node1" presStyleIdx="3" presStyleCnt="4">
        <dgm:presLayoutVars>
          <dgm:bulletEnabled val="1"/>
        </dgm:presLayoutVars>
      </dgm:prSet>
      <dgm:spPr/>
    </dgm:pt>
    <dgm:pt modelId="{DEAF0D3B-6132-4509-8351-8EEF5B85F4F4}" type="pres">
      <dgm:prSet presAssocID="{E0822D31-AE64-4919-878B-4FCD834ABF7E}" presName="accent_4" presStyleCnt="0"/>
      <dgm:spPr/>
    </dgm:pt>
    <dgm:pt modelId="{87933D60-4370-4893-B63C-7F9FB7E0BDA7}" type="pres">
      <dgm:prSet presAssocID="{E0822D31-AE64-4919-878B-4FCD834ABF7E}" presName="accentRepeatNode" presStyleLbl="solidFgAcc1" presStyleIdx="3" presStyleCnt="4"/>
      <dgm:spPr/>
    </dgm:pt>
  </dgm:ptLst>
  <dgm:cxnLst>
    <dgm:cxn modelId="{0468F03B-E72B-4697-B69E-2E78D6ED1369}" srcId="{89B4496C-1CE1-4EC5-AE8F-C08C8D774000}" destId="{E0822D31-AE64-4919-878B-4FCD834ABF7E}" srcOrd="3" destOrd="0" parTransId="{F7AEE6DE-C085-4A21-8C0D-3BB71E4F4959}" sibTransId="{43DA67FC-8D02-41BC-AC13-205FB4DC784B}"/>
    <dgm:cxn modelId="{423F7024-2F3D-491F-8645-CC6053947D91}" srcId="{89B4496C-1CE1-4EC5-AE8F-C08C8D774000}" destId="{A18A36CD-1FC5-48F4-B5F2-D9E055B8B14C}" srcOrd="2" destOrd="0" parTransId="{575FA1B7-0C2E-4F22-AB1A-900D2E1F104D}" sibTransId="{C5C841D7-E1E5-432F-BE95-D33E823174D0}"/>
    <dgm:cxn modelId="{4DBF21BB-2357-438D-9B98-8BF1B6A2E590}" type="presOf" srcId="{E0822D31-AE64-4919-878B-4FCD834ABF7E}" destId="{C0256D5C-2BB8-40FE-87D7-9F60C899EDC3}" srcOrd="0" destOrd="0" presId="urn:microsoft.com/office/officeart/2008/layout/VerticalCurvedList"/>
    <dgm:cxn modelId="{4D4AA99C-FF2A-43F1-8474-FD3563D7B10C}" type="presOf" srcId="{89B4496C-1CE1-4EC5-AE8F-C08C8D774000}" destId="{A369BD4B-5A7A-46B3-A409-41DBA515B7F2}" srcOrd="0" destOrd="0" presId="urn:microsoft.com/office/officeart/2008/layout/VerticalCurvedList"/>
    <dgm:cxn modelId="{2E4A456C-FAA2-42EA-8A18-0FA363B0FD3E}" type="presOf" srcId="{47CC6813-09BA-4B6F-8C31-0F04B874E25F}" destId="{8EEAD887-0382-4B83-B681-0B6DF7E9CA95}" srcOrd="0" destOrd="0" presId="urn:microsoft.com/office/officeart/2008/layout/VerticalCurvedList"/>
    <dgm:cxn modelId="{60E4BF8A-F679-437D-A1A0-1296E9333CEC}" srcId="{89B4496C-1CE1-4EC5-AE8F-C08C8D774000}" destId="{D2D78DE0-B144-4B8F-8326-DFD71B3A5157}" srcOrd="1" destOrd="0" parTransId="{3EB9795C-86EA-4463-83B4-4AE294C1345E}" sibTransId="{EE7F3188-FA30-4001-988B-1424855A7560}"/>
    <dgm:cxn modelId="{79515098-2BEF-44E2-AB9B-0DD9DE415BE9}" type="presOf" srcId="{D2D78DE0-B144-4B8F-8326-DFD71B3A5157}" destId="{A2A288DF-449D-4D3E-BFFB-28CCEA73B0D6}" srcOrd="0" destOrd="0" presId="urn:microsoft.com/office/officeart/2008/layout/VerticalCurvedList"/>
    <dgm:cxn modelId="{35425037-32CF-4689-92C3-CA329EC1937C}" type="presOf" srcId="{A18A36CD-1FC5-48F4-B5F2-D9E055B8B14C}" destId="{23A9B58A-4A82-418D-8240-2775E881B37B}" srcOrd="0" destOrd="0" presId="urn:microsoft.com/office/officeart/2008/layout/VerticalCurvedList"/>
    <dgm:cxn modelId="{26560203-5995-473D-B34A-B99D27E422AF}" srcId="{89B4496C-1CE1-4EC5-AE8F-C08C8D774000}" destId="{43D553DB-0C53-4D7B-AA13-DF11303F7F15}" srcOrd="0" destOrd="0" parTransId="{AD8D3B19-BCBB-4522-A480-33C6FCACC03C}" sibTransId="{47CC6813-09BA-4B6F-8C31-0F04B874E25F}"/>
    <dgm:cxn modelId="{A19F9F97-A3C2-433C-A23A-B63963BBC441}" type="presOf" srcId="{43D553DB-0C53-4D7B-AA13-DF11303F7F15}" destId="{AEBFECDE-D39D-4125-B0CA-E38BC796D20F}" srcOrd="0" destOrd="0" presId="urn:microsoft.com/office/officeart/2008/layout/VerticalCurvedList"/>
    <dgm:cxn modelId="{775122D4-EABA-4B01-B542-08765ECF9897}" type="presParOf" srcId="{A369BD4B-5A7A-46B3-A409-41DBA515B7F2}" destId="{E2CA4032-FA53-42E8-82CD-637484B16A8C}" srcOrd="0" destOrd="0" presId="urn:microsoft.com/office/officeart/2008/layout/VerticalCurvedList"/>
    <dgm:cxn modelId="{F9131A47-339B-424D-977A-0BAEEA5436FC}" type="presParOf" srcId="{E2CA4032-FA53-42E8-82CD-637484B16A8C}" destId="{5804D7AB-91AF-450B-945D-2BF8ECC5C43C}" srcOrd="0" destOrd="0" presId="urn:microsoft.com/office/officeart/2008/layout/VerticalCurvedList"/>
    <dgm:cxn modelId="{02C387C2-8896-43BB-AF2A-C4BDF940DDFF}" type="presParOf" srcId="{5804D7AB-91AF-450B-945D-2BF8ECC5C43C}" destId="{EE47CAA5-DF62-4ED2-9860-048122B6E654}" srcOrd="0" destOrd="0" presId="urn:microsoft.com/office/officeart/2008/layout/VerticalCurvedList"/>
    <dgm:cxn modelId="{D9210AF4-23A2-48EA-AFFD-92D1C5581EE4}" type="presParOf" srcId="{5804D7AB-91AF-450B-945D-2BF8ECC5C43C}" destId="{8EEAD887-0382-4B83-B681-0B6DF7E9CA95}" srcOrd="1" destOrd="0" presId="urn:microsoft.com/office/officeart/2008/layout/VerticalCurvedList"/>
    <dgm:cxn modelId="{C4A4D7AC-7C17-4359-8A42-3D8440A6F4BD}" type="presParOf" srcId="{5804D7AB-91AF-450B-945D-2BF8ECC5C43C}" destId="{39EDD952-80CA-4CD1-95B0-C2EF5AF0CCB1}" srcOrd="2" destOrd="0" presId="urn:microsoft.com/office/officeart/2008/layout/VerticalCurvedList"/>
    <dgm:cxn modelId="{FC55D437-410D-4F9E-9307-F00F5EA25BAF}" type="presParOf" srcId="{5804D7AB-91AF-450B-945D-2BF8ECC5C43C}" destId="{92C29BC7-A3B9-4E76-A4D4-5F8788A8B946}" srcOrd="3" destOrd="0" presId="urn:microsoft.com/office/officeart/2008/layout/VerticalCurvedList"/>
    <dgm:cxn modelId="{BDD76CFD-C82F-42FE-909B-F15E928E4714}" type="presParOf" srcId="{E2CA4032-FA53-42E8-82CD-637484B16A8C}" destId="{AEBFECDE-D39D-4125-B0CA-E38BC796D20F}" srcOrd="1" destOrd="0" presId="urn:microsoft.com/office/officeart/2008/layout/VerticalCurvedList"/>
    <dgm:cxn modelId="{7A4C9F68-CBF2-4E7E-B091-98ECA72C2318}" type="presParOf" srcId="{E2CA4032-FA53-42E8-82CD-637484B16A8C}" destId="{66A7A1C1-2417-47F4-BE89-2EBF8FC038A5}" srcOrd="2" destOrd="0" presId="urn:microsoft.com/office/officeart/2008/layout/VerticalCurvedList"/>
    <dgm:cxn modelId="{D19685A2-35B9-445D-93B6-80605852459E}" type="presParOf" srcId="{66A7A1C1-2417-47F4-BE89-2EBF8FC038A5}" destId="{7C2ED626-6D17-470E-AEF9-0DE494CEBEB6}" srcOrd="0" destOrd="0" presId="urn:microsoft.com/office/officeart/2008/layout/VerticalCurvedList"/>
    <dgm:cxn modelId="{0C23FAB8-D9F4-48C3-B8DE-862D31307BC6}" type="presParOf" srcId="{E2CA4032-FA53-42E8-82CD-637484B16A8C}" destId="{A2A288DF-449D-4D3E-BFFB-28CCEA73B0D6}" srcOrd="3" destOrd="0" presId="urn:microsoft.com/office/officeart/2008/layout/VerticalCurvedList"/>
    <dgm:cxn modelId="{93945A37-CCAC-408D-97E6-0FD6449AAC0F}" type="presParOf" srcId="{E2CA4032-FA53-42E8-82CD-637484B16A8C}" destId="{07282F1B-A93A-42DD-B67D-330DAADFDC74}" srcOrd="4" destOrd="0" presId="urn:microsoft.com/office/officeart/2008/layout/VerticalCurvedList"/>
    <dgm:cxn modelId="{C7F1DB43-FFAF-48DB-9426-B955D6749738}" type="presParOf" srcId="{07282F1B-A93A-42DD-B67D-330DAADFDC74}" destId="{AE99C508-FCF9-4EF5-9BF3-B50421EB412E}" srcOrd="0" destOrd="0" presId="urn:microsoft.com/office/officeart/2008/layout/VerticalCurvedList"/>
    <dgm:cxn modelId="{511CDA47-09E6-4D91-B8CF-13E5765EECC4}" type="presParOf" srcId="{E2CA4032-FA53-42E8-82CD-637484B16A8C}" destId="{23A9B58A-4A82-418D-8240-2775E881B37B}" srcOrd="5" destOrd="0" presId="urn:microsoft.com/office/officeart/2008/layout/VerticalCurvedList"/>
    <dgm:cxn modelId="{0DBA2BBA-CB2E-4085-961F-4698BFF06879}" type="presParOf" srcId="{E2CA4032-FA53-42E8-82CD-637484B16A8C}" destId="{2D7F7ABF-0F9F-4AC2-A3EE-C913B8289F33}" srcOrd="6" destOrd="0" presId="urn:microsoft.com/office/officeart/2008/layout/VerticalCurvedList"/>
    <dgm:cxn modelId="{083C1C2A-96B7-4E50-9C4B-C20202C1679A}" type="presParOf" srcId="{2D7F7ABF-0F9F-4AC2-A3EE-C913B8289F33}" destId="{AFA0A7E9-DD77-4987-8D1B-41699A97673F}" srcOrd="0" destOrd="0" presId="urn:microsoft.com/office/officeart/2008/layout/VerticalCurvedList"/>
    <dgm:cxn modelId="{18ABE5BC-A1E6-4831-A46B-4660C8D1B1AE}" type="presParOf" srcId="{E2CA4032-FA53-42E8-82CD-637484B16A8C}" destId="{C0256D5C-2BB8-40FE-87D7-9F60C899EDC3}" srcOrd="7" destOrd="0" presId="urn:microsoft.com/office/officeart/2008/layout/VerticalCurvedList"/>
    <dgm:cxn modelId="{2AAE8AF2-2C0C-407B-B752-610496017F7F}" type="presParOf" srcId="{E2CA4032-FA53-42E8-82CD-637484B16A8C}" destId="{DEAF0D3B-6132-4509-8351-8EEF5B85F4F4}" srcOrd="8" destOrd="0" presId="urn:microsoft.com/office/officeart/2008/layout/VerticalCurvedList"/>
    <dgm:cxn modelId="{5E15B8CF-A311-4B2E-8948-26494351AC54}" type="presParOf" srcId="{DEAF0D3B-6132-4509-8351-8EEF5B85F4F4}" destId="{87933D60-4370-4893-B63C-7F9FB7E0BD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5E6E3-CBB9-4623-A89A-B5FA75FC53DC}">
      <dsp:nvSpPr>
        <dsp:cNvPr id="0" name=""/>
        <dsp:cNvSpPr/>
      </dsp:nvSpPr>
      <dsp:spPr>
        <a:xfrm>
          <a:off x="0" y="158127"/>
          <a:ext cx="7272808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развитие систем централизованного теплоснабжения для существующего и нового строительства жилищного фонда в период до 2029 г.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9399" y="217526"/>
        <a:ext cx="7154010" cy="1098002"/>
      </dsp:txXfrm>
    </dsp:sp>
    <dsp:sp modelId="{9761C37A-5C8D-405E-96A9-615076EC7929}">
      <dsp:nvSpPr>
        <dsp:cNvPr id="0" name=""/>
        <dsp:cNvSpPr/>
      </dsp:nvSpPr>
      <dsp:spPr>
        <a:xfrm>
          <a:off x="0" y="1562127"/>
          <a:ext cx="7272808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обеспечение безопасности и надежности теплоснабжения потребителей в соответствии с требованиями технических регламентов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9399" y="1621526"/>
        <a:ext cx="7154010" cy="1098002"/>
      </dsp:txXfrm>
    </dsp:sp>
    <dsp:sp modelId="{A1F11147-9CB9-47DC-A22B-29D8F9BD1113}">
      <dsp:nvSpPr>
        <dsp:cNvPr id="0" name=""/>
        <dsp:cNvSpPr/>
      </dsp:nvSpPr>
      <dsp:spPr>
        <a:xfrm>
          <a:off x="0" y="4392486"/>
          <a:ext cx="7272808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улучшение работы систем теплоснабжения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9399" y="4451885"/>
        <a:ext cx="7154010" cy="1098002"/>
      </dsp:txXfrm>
    </dsp:sp>
    <dsp:sp modelId="{6EE5013A-A1D5-4346-A757-9DDFEBDA8EFD}">
      <dsp:nvSpPr>
        <dsp:cNvPr id="0" name=""/>
        <dsp:cNvSpPr/>
      </dsp:nvSpPr>
      <dsp:spPr>
        <a:xfrm>
          <a:off x="0" y="2952327"/>
          <a:ext cx="7272808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обеспечение энергетической эффективности теплоснабжения и потребления тепловой энергии </a:t>
          </a:r>
        </a:p>
      </dsp:txBody>
      <dsp:txXfrm>
        <a:off x="59399" y="3011726"/>
        <a:ext cx="7154010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A9230-506C-4A2A-8190-E9F887B3DEB0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высоконадежные;</a:t>
          </a:r>
          <a:endParaRPr lang="ru-RU" sz="2700" kern="1200" dirty="0"/>
        </a:p>
      </dsp:txBody>
      <dsp:txXfrm>
        <a:off x="744" y="145603"/>
        <a:ext cx="2902148" cy="1741289"/>
      </dsp:txXfrm>
    </dsp:sp>
    <dsp:sp modelId="{F14DCBB4-A87E-4216-87A0-E5F74095CD91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надежные;</a:t>
          </a:r>
          <a:endParaRPr lang="ru-RU" sz="2700" kern="1200" dirty="0"/>
        </a:p>
      </dsp:txBody>
      <dsp:txXfrm>
        <a:off x="3193107" y="145603"/>
        <a:ext cx="2902148" cy="1741289"/>
      </dsp:txXfrm>
    </dsp:sp>
    <dsp:sp modelId="{C6813E01-98B6-4FB4-A5F3-A5D52F4CF669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малонадежные;</a:t>
          </a:r>
          <a:endParaRPr lang="ru-RU" sz="2700" kern="1200" dirty="0"/>
        </a:p>
      </dsp:txBody>
      <dsp:txXfrm>
        <a:off x="744" y="2177107"/>
        <a:ext cx="2902148" cy="1741289"/>
      </dsp:txXfrm>
    </dsp:sp>
    <dsp:sp modelId="{745BDADE-1720-42B9-9A8F-433BBB288B1B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ненадежные.</a:t>
          </a:r>
          <a:endParaRPr lang="ru-RU" sz="2700" kern="1200" dirty="0"/>
        </a:p>
      </dsp:txBody>
      <dsp:txXfrm>
        <a:off x="3193107" y="2177107"/>
        <a:ext cx="2902148" cy="17412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3C49-F508-450A-90C1-6F8967BA164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6AFAD-055D-47C6-9665-668C49AD0004}">
      <dsp:nvSpPr>
        <dsp:cNvPr id="0" name=""/>
        <dsp:cNvSpPr/>
      </dsp:nvSpPr>
      <dsp:spPr>
        <a:xfrm>
          <a:off x="384538" y="253918"/>
          <a:ext cx="5224227" cy="508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полная автоматизация работы;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4538" y="253918"/>
        <a:ext cx="5224227" cy="508162"/>
      </dsp:txXfrm>
    </dsp:sp>
    <dsp:sp modelId="{3D7D8977-1D1A-4BCF-878E-DC6B4F63FEAA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2AE9F-1498-4205-9CD0-8176D76D27A9}">
      <dsp:nvSpPr>
        <dsp:cNvPr id="0" name=""/>
        <dsp:cNvSpPr/>
      </dsp:nvSpPr>
      <dsp:spPr>
        <a:xfrm>
          <a:off x="748672" y="1015918"/>
          <a:ext cx="4860092" cy="508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закрытая схема присоединения ГВС;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48672" y="1015918"/>
        <a:ext cx="4860092" cy="508162"/>
      </dsp:txXfrm>
    </dsp:sp>
    <dsp:sp modelId="{28FB7432-7128-4D5C-BC19-7BBD3BE39E64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4DAEE-276A-4A80-8692-1EB7D8EA037B}">
      <dsp:nvSpPr>
        <dsp:cNvPr id="0" name=""/>
        <dsp:cNvSpPr/>
      </dsp:nvSpPr>
      <dsp:spPr>
        <a:xfrm>
          <a:off x="860432" y="1777918"/>
          <a:ext cx="4748332" cy="5081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погодозависимое</a:t>
          </a: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регулирование;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60432" y="1777918"/>
        <a:ext cx="4748332" cy="508162"/>
      </dsp:txXfrm>
    </dsp:sp>
    <dsp:sp modelId="{0990BC03-51DF-4140-8A8C-5A1531C1C19A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AC708-FDF8-4A42-A09F-0D586592C88A}">
      <dsp:nvSpPr>
        <dsp:cNvPr id="0" name=""/>
        <dsp:cNvSpPr/>
      </dsp:nvSpPr>
      <dsp:spPr>
        <a:xfrm>
          <a:off x="748672" y="2539918"/>
          <a:ext cx="4860092" cy="5081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наличие узла учета тепловой энергии;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48672" y="2539918"/>
        <a:ext cx="4860092" cy="508162"/>
      </dsp:txXfrm>
    </dsp:sp>
    <dsp:sp modelId="{3B32ABBD-5891-42E1-9A73-DEC926AE7765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4AC6F-E281-4F93-AFE0-FC8ADDB46D2B}">
      <dsp:nvSpPr>
        <dsp:cNvPr id="0" name=""/>
        <dsp:cNvSpPr/>
      </dsp:nvSpPr>
      <dsp:spPr>
        <a:xfrm>
          <a:off x="384538" y="3301918"/>
          <a:ext cx="5224227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автоматическое регулирование температуры горячей воды.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4538" y="3301918"/>
        <a:ext cx="5224227" cy="508162"/>
      </dsp:txXfrm>
    </dsp:sp>
    <dsp:sp modelId="{45B46F16-9EB0-42D1-A1BF-F8D71BE24A2C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0E0FA-659A-44C3-A942-18156401025B}">
      <dsp:nvSpPr>
        <dsp:cNvPr id="0" name=""/>
        <dsp:cNvSpPr/>
      </dsp:nvSpPr>
      <dsp:spPr>
        <a:xfrm>
          <a:off x="41" y="12437"/>
          <a:ext cx="4004144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Бюджетные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" y="12437"/>
        <a:ext cx="4004144" cy="950400"/>
      </dsp:txXfrm>
    </dsp:sp>
    <dsp:sp modelId="{40465938-0BFE-4D5A-81FC-124ABC5F3B93}">
      <dsp:nvSpPr>
        <dsp:cNvPr id="0" name=""/>
        <dsp:cNvSpPr/>
      </dsp:nvSpPr>
      <dsp:spPr>
        <a:xfrm>
          <a:off x="41" y="962837"/>
          <a:ext cx="4004144" cy="408764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Из бюджета Российской Федерации, бюджетов субъектов Российской Федерации и местных бюджетов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Дополнительная государственная поддержка может быть оказана в соответствии с законодательством о государственной поддержке инвестиционной деятельности, в том числе при реализации мероприятий по энергосбережению и повышению энергетической эффективности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" y="962837"/>
        <a:ext cx="4004144" cy="4087648"/>
      </dsp:txXfrm>
    </dsp:sp>
    <dsp:sp modelId="{9E493C2D-BCD4-43EA-B0B7-E95972F9C3F8}">
      <dsp:nvSpPr>
        <dsp:cNvPr id="0" name=""/>
        <dsp:cNvSpPr/>
      </dsp:nvSpPr>
      <dsp:spPr>
        <a:xfrm>
          <a:off x="4564766" y="12437"/>
          <a:ext cx="4004144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Внебюджетные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64766" y="12437"/>
        <a:ext cx="4004144" cy="950400"/>
      </dsp:txXfrm>
    </dsp:sp>
    <dsp:sp modelId="{017CE2BC-79E7-4C36-9817-6E76D09D9EB6}">
      <dsp:nvSpPr>
        <dsp:cNvPr id="0" name=""/>
        <dsp:cNvSpPr/>
      </dsp:nvSpPr>
      <dsp:spPr>
        <a:xfrm>
          <a:off x="4564766" y="962837"/>
          <a:ext cx="4004144" cy="408764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Внебюджетное финансирование осуществляется за счет собственных средств теплоснабжающих и </a:t>
          </a:r>
          <a:r>
            <a:rPr lang="ru-RU" sz="16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теплосетевых</a:t>
          </a: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предприятий, состоящих из прибыли и амортизационных отчислений. 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соответствии с действующим законодательством и по согласованию с органами тарифного регулирования в тарифы теплоснабжающих и </a:t>
          </a:r>
          <a:r>
            <a:rPr lang="ru-RU" sz="16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теплосетевых</a:t>
          </a: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организаций может включаться инвестиционная составляющая, необходимая для реализации указанных выше мероприятий.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64766" y="962837"/>
        <a:ext cx="4004144" cy="4087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249C-12B2-411A-B747-CC17BFF78B70}">
      <dsp:nvSpPr>
        <dsp:cNvPr id="0" name=""/>
        <dsp:cNvSpPr/>
      </dsp:nvSpPr>
      <dsp:spPr>
        <a:xfrm>
          <a:off x="1037" y="576059"/>
          <a:ext cx="4045175" cy="38884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Схема теплоснабжения Путиловского сельского поселения разработана ООО «</a:t>
          </a:r>
          <a:r>
            <a:rPr lang="ru-RU" sz="2300" kern="1200" dirty="0" err="1" smtClean="0">
              <a:solidFill>
                <a:schemeClr val="accent2">
                  <a:lumMod val="50000"/>
                </a:schemeClr>
              </a:solidFill>
            </a:rPr>
            <a:t>ЭнергоКонсалт</a:t>
          </a: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» </a:t>
          </a:r>
          <a:r>
            <a:rPr lang="ru-RU" sz="2300" b="1" kern="1200" dirty="0" smtClean="0">
              <a:solidFill>
                <a:schemeClr val="accent2">
                  <a:lumMod val="50000"/>
                </a:schemeClr>
              </a:solidFill>
            </a:rPr>
            <a:t>на период 15 лет, в том числе на начальный период в 5 лет и на последующие пятилетние периоды с расчетным сроком - 2029 год. </a:t>
          </a:r>
          <a:endParaRPr lang="ru-RU" sz="23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37" y="576059"/>
        <a:ext cx="4045175" cy="3888441"/>
      </dsp:txXfrm>
    </dsp:sp>
    <dsp:sp modelId="{4344C8F7-D25A-4533-B6E1-FBEA18A0CF63}">
      <dsp:nvSpPr>
        <dsp:cNvPr id="0" name=""/>
        <dsp:cNvSpPr/>
      </dsp:nvSpPr>
      <dsp:spPr>
        <a:xfrm>
          <a:off x="4450730" y="576059"/>
          <a:ext cx="4045175" cy="38884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Схема теплоснабжения имеет статус документа, </a:t>
          </a:r>
          <a:r>
            <a:rPr lang="ru-RU" sz="2300" b="1" kern="1200" dirty="0" smtClean="0">
              <a:solidFill>
                <a:schemeClr val="accent2">
                  <a:lumMod val="50000"/>
                </a:schemeClr>
              </a:solidFill>
            </a:rPr>
            <a:t>содержащего </a:t>
          </a:r>
          <a:r>
            <a:rPr lang="ru-RU" sz="2300" b="1" kern="1200" dirty="0" err="1" smtClean="0">
              <a:solidFill>
                <a:schemeClr val="accent2">
                  <a:lumMod val="50000"/>
                </a:schemeClr>
              </a:solidFill>
            </a:rPr>
            <a:t>предпроектные</a:t>
          </a:r>
          <a:r>
            <a:rPr lang="ru-RU" sz="2300" b="1" kern="1200" dirty="0" smtClean="0">
              <a:solidFill>
                <a:schemeClr val="accent2">
                  <a:lumMod val="50000"/>
                </a:schemeClr>
              </a:solidFill>
            </a:rPr>
            <a:t> материалы по обоснованию эффективного и безопасного функционирования систем теплоснабжения, </a:t>
          </a: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их развития с учетом правового регулирования в области энергосбережения и повышения энергетической эффективности</a:t>
          </a:r>
          <a:endParaRPr lang="ru-RU" sz="23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50730" y="576059"/>
        <a:ext cx="4045175" cy="3888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15F34-D23A-418F-A873-BCC8A1CA521F}">
      <dsp:nvSpPr>
        <dsp:cNvPr id="0" name=""/>
        <dsp:cNvSpPr/>
      </dsp:nvSpPr>
      <dsp:spPr>
        <a:xfrm>
          <a:off x="3001976" y="2310"/>
          <a:ext cx="2565000" cy="10099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Федеральный закон от 27.07.2010 № 190-ФЗ «О теплоснабжении»</a:t>
          </a:r>
          <a:endParaRPr lang="ru-RU" sz="2000" kern="1200" dirty="0"/>
        </a:p>
      </dsp:txBody>
      <dsp:txXfrm>
        <a:off x="3001976" y="2310"/>
        <a:ext cx="2565000" cy="1009993"/>
      </dsp:txXfrm>
    </dsp:sp>
    <dsp:sp modelId="{0CE79505-3D23-4175-A7FA-19BF0D4D86B2}">
      <dsp:nvSpPr>
        <dsp:cNvPr id="0" name=""/>
        <dsp:cNvSpPr/>
      </dsp:nvSpPr>
      <dsp:spPr>
        <a:xfrm>
          <a:off x="238931" y="3096342"/>
          <a:ext cx="7734083" cy="10099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Постановление Правительства РФ от 08.08.2012 г. № 808 «Об организации теплоснабжения в Российской Федерации и о внесении изменений в некоторые акты Правительства Российской Федерации» </a:t>
          </a:r>
          <a:endParaRPr lang="ru-RU" sz="2000" kern="1200" dirty="0"/>
        </a:p>
      </dsp:txBody>
      <dsp:txXfrm>
        <a:off x="238931" y="3096342"/>
        <a:ext cx="7734083" cy="1009993"/>
      </dsp:txXfrm>
    </dsp:sp>
    <dsp:sp modelId="{9FB7A6E4-DF40-4122-B258-3706A32FDD0B}">
      <dsp:nvSpPr>
        <dsp:cNvPr id="0" name=""/>
        <dsp:cNvSpPr/>
      </dsp:nvSpPr>
      <dsp:spPr>
        <a:xfrm>
          <a:off x="1360556" y="1011848"/>
          <a:ext cx="5580000" cy="10099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Постановление Правительства РФ от 22.02.2012 г. № 154 «О требованиях к схемам теплоснабжения, порядку их разработки и утверждения»</a:t>
          </a:r>
          <a:endParaRPr lang="ru-RU" sz="2000" kern="1200" dirty="0"/>
        </a:p>
      </dsp:txBody>
      <dsp:txXfrm>
        <a:off x="1360556" y="1011848"/>
        <a:ext cx="5580000" cy="1009993"/>
      </dsp:txXfrm>
    </dsp:sp>
    <dsp:sp modelId="{A6C87BA9-A4C5-4DE7-B08B-CB1C2D1A6C8A}">
      <dsp:nvSpPr>
        <dsp:cNvPr id="0" name=""/>
        <dsp:cNvSpPr/>
      </dsp:nvSpPr>
      <dsp:spPr>
        <a:xfrm>
          <a:off x="242261" y="4176459"/>
          <a:ext cx="7740000" cy="10099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Федеральный закон от 23.11.2009 № 261-ФЗ «Об энергосбережении и о повышении энергетической эффективности и о внесении изменений в отдельные законодательные акты Российской Федерации»</a:t>
          </a:r>
          <a:endParaRPr lang="ru-RU" sz="2000" kern="1200" dirty="0"/>
        </a:p>
      </dsp:txBody>
      <dsp:txXfrm>
        <a:off x="242261" y="4176459"/>
        <a:ext cx="7740000" cy="1009993"/>
      </dsp:txXfrm>
    </dsp:sp>
    <dsp:sp modelId="{E2A42FA1-C635-4C13-A2F9-93973F34BB42}">
      <dsp:nvSpPr>
        <dsp:cNvPr id="0" name=""/>
        <dsp:cNvSpPr/>
      </dsp:nvSpPr>
      <dsp:spPr>
        <a:xfrm>
          <a:off x="1070558" y="2016226"/>
          <a:ext cx="6120000" cy="10099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Приказ Минэнерго России № 565, Минрегионразвития № 667 от 29.12.2012 г. "Об утверждении методических рекомендаций по разработке схем теплоснабжения"</a:t>
          </a:r>
          <a:endParaRPr lang="ru-RU" sz="2000" kern="1200" dirty="0"/>
        </a:p>
      </dsp:txBody>
      <dsp:txXfrm>
        <a:off x="1070558" y="2016226"/>
        <a:ext cx="6120000" cy="10099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4283F-BFCA-46EE-8B92-97FFE21A4A29}">
      <dsp:nvSpPr>
        <dsp:cNvPr id="0" name=""/>
        <dsp:cNvSpPr/>
      </dsp:nvSpPr>
      <dsp:spPr>
        <a:xfrm>
          <a:off x="48348" y="1157843"/>
          <a:ext cx="8394062" cy="13027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исходные данные и материалы, полученные от администрации Путиловского сельского поселения, основных теплоснабжающих организаций, других организаций и ведомств</a:t>
          </a:r>
          <a:endParaRPr lang="ru-RU" sz="1800" kern="1200" dirty="0"/>
        </a:p>
      </dsp:txBody>
      <dsp:txXfrm>
        <a:off x="48348" y="1157843"/>
        <a:ext cx="8394062" cy="1302711"/>
      </dsp:txXfrm>
    </dsp:sp>
    <dsp:sp modelId="{FC71BCB9-52E4-44EA-B7C4-A05A027E6D75}">
      <dsp:nvSpPr>
        <dsp:cNvPr id="0" name=""/>
        <dsp:cNvSpPr/>
      </dsp:nvSpPr>
      <dsp:spPr>
        <a:xfrm>
          <a:off x="0" y="2598005"/>
          <a:ext cx="8568952" cy="14099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решения Генерального плана Путиловского сельского поселения Кировского района Ленинградской Области, в том числе схемы планируемого размещения объектов теплоснабжения в границах сельского поселения</a:t>
          </a:r>
          <a:endParaRPr lang="ru-RU" sz="1800" kern="1200" dirty="0"/>
        </a:p>
      </dsp:txBody>
      <dsp:txXfrm>
        <a:off x="0" y="2598005"/>
        <a:ext cx="8568952" cy="1409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A28-CB32-46B2-8512-F14B36844245}">
      <dsp:nvSpPr>
        <dsp:cNvPr id="0" name=""/>
        <dsp:cNvSpPr/>
      </dsp:nvSpPr>
      <dsp:spPr>
        <a:xfrm rot="5400000">
          <a:off x="-156023" y="159771"/>
          <a:ext cx="1040155" cy="72810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367803"/>
        <a:ext cx="728109" cy="312046"/>
      </dsp:txXfrm>
    </dsp:sp>
    <dsp:sp modelId="{784D9590-A601-4435-81EA-C0B07AA98410}">
      <dsp:nvSpPr>
        <dsp:cNvPr id="0" name=""/>
        <dsp:cNvSpPr/>
      </dsp:nvSpPr>
      <dsp:spPr>
        <a:xfrm rot="5400000">
          <a:off x="4310479" y="-3578622"/>
          <a:ext cx="676101" cy="7840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описание существующих систем теплоснабжения Путиловского сельского поселения и анализ существующих технических и технологических проблем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28109" y="36753"/>
        <a:ext cx="7807837" cy="610091"/>
      </dsp:txXfrm>
    </dsp:sp>
    <dsp:sp modelId="{A869DEAF-ED3E-4B83-B362-A4704E3EE323}">
      <dsp:nvSpPr>
        <dsp:cNvPr id="0" name=""/>
        <dsp:cNvSpPr/>
      </dsp:nvSpPr>
      <dsp:spPr>
        <a:xfrm rot="5400000">
          <a:off x="-156023" y="1103279"/>
          <a:ext cx="1040155" cy="728109"/>
        </a:xfrm>
        <a:prstGeom prst="chevron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1311311"/>
        <a:ext cx="728109" cy="312046"/>
      </dsp:txXfrm>
    </dsp:sp>
    <dsp:sp modelId="{753451B5-587A-4365-9B32-43EC6F9650B4}">
      <dsp:nvSpPr>
        <dsp:cNvPr id="0" name=""/>
        <dsp:cNvSpPr/>
      </dsp:nvSpPr>
      <dsp:spPr>
        <a:xfrm rot="5400000">
          <a:off x="4310479" y="-2635114"/>
          <a:ext cx="676101" cy="7840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цели и задачи схемы, предложения по их решению, описание ожидаемых результатов реализации мероприятий схемы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28109" y="980261"/>
        <a:ext cx="7807837" cy="610091"/>
      </dsp:txXfrm>
    </dsp:sp>
    <dsp:sp modelId="{BE9E018B-E117-4228-8C1A-BE6BE40A1B83}">
      <dsp:nvSpPr>
        <dsp:cNvPr id="0" name=""/>
        <dsp:cNvSpPr/>
      </dsp:nvSpPr>
      <dsp:spPr>
        <a:xfrm rot="5400000">
          <a:off x="-156023" y="2046788"/>
          <a:ext cx="1040155" cy="728109"/>
        </a:xfrm>
        <a:prstGeom prst="chevron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2254820"/>
        <a:ext cx="728109" cy="312046"/>
      </dsp:txXfrm>
    </dsp:sp>
    <dsp:sp modelId="{5DE7969C-519C-4799-A335-C060A7F3F8F1}">
      <dsp:nvSpPr>
        <dsp:cNvPr id="0" name=""/>
        <dsp:cNvSpPr/>
      </dsp:nvSpPr>
      <dsp:spPr>
        <a:xfrm rot="5400000">
          <a:off x="4310479" y="-1691605"/>
          <a:ext cx="676101" cy="7840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перечень мероприятий по реализации схемы теплоснабжения, срок и этапы реализации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28109" y="1923770"/>
        <a:ext cx="7807837" cy="610091"/>
      </dsp:txXfrm>
    </dsp:sp>
    <dsp:sp modelId="{CA5A668E-5810-40B8-A776-A98A07AA697E}">
      <dsp:nvSpPr>
        <dsp:cNvPr id="0" name=""/>
        <dsp:cNvSpPr/>
      </dsp:nvSpPr>
      <dsp:spPr>
        <a:xfrm rot="5400000">
          <a:off x="-156023" y="2990296"/>
          <a:ext cx="1040155" cy="728109"/>
        </a:xfrm>
        <a:prstGeom prst="chevron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  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3198328"/>
        <a:ext cx="728109" cy="312046"/>
      </dsp:txXfrm>
    </dsp:sp>
    <dsp:sp modelId="{89CE0A0D-1C6E-4323-8760-13D6BA4D75F0}">
      <dsp:nvSpPr>
        <dsp:cNvPr id="0" name=""/>
        <dsp:cNvSpPr/>
      </dsp:nvSpPr>
      <dsp:spPr>
        <a:xfrm rot="5400000">
          <a:off x="4310479" y="-748097"/>
          <a:ext cx="676101" cy="7840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обоснование финансовых затрат на выполнение мероприятий с распределением их по этапам работ, обоснование потребности в необходимых финансовых ресурсах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28109" y="2867278"/>
        <a:ext cx="7807837" cy="610091"/>
      </dsp:txXfrm>
    </dsp:sp>
    <dsp:sp modelId="{33CE9EFE-92FA-4D00-B34C-9CBA41A7F527}">
      <dsp:nvSpPr>
        <dsp:cNvPr id="0" name=""/>
        <dsp:cNvSpPr/>
      </dsp:nvSpPr>
      <dsp:spPr>
        <a:xfrm rot="5400000">
          <a:off x="-156023" y="3933805"/>
          <a:ext cx="1040155" cy="728109"/>
        </a:xfrm>
        <a:prstGeom prst="chevron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4141837"/>
        <a:ext cx="728109" cy="312046"/>
      </dsp:txXfrm>
    </dsp:sp>
    <dsp:sp modelId="{0F25603F-6FC3-49CA-985B-91927BD198B1}">
      <dsp:nvSpPr>
        <dsp:cNvPr id="0" name=""/>
        <dsp:cNvSpPr/>
      </dsp:nvSpPr>
      <dsp:spPr>
        <a:xfrm rot="5400000">
          <a:off x="4310479" y="195411"/>
          <a:ext cx="676101" cy="7840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основные финансовые показатели схемы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28109" y="3810787"/>
        <a:ext cx="7807837" cy="610091"/>
      </dsp:txXfrm>
    </dsp:sp>
    <dsp:sp modelId="{81971D4F-A18A-4F09-8B1B-F5C737DB4A09}">
      <dsp:nvSpPr>
        <dsp:cNvPr id="0" name=""/>
        <dsp:cNvSpPr/>
      </dsp:nvSpPr>
      <dsp:spPr>
        <a:xfrm rot="5400000">
          <a:off x="-156023" y="4877313"/>
          <a:ext cx="1040155" cy="72810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" y="5085345"/>
        <a:ext cx="728109" cy="312046"/>
      </dsp:txXfrm>
    </dsp:sp>
    <dsp:sp modelId="{B90C35FD-6954-41B0-B6FA-ED898B35BF7A}">
      <dsp:nvSpPr>
        <dsp:cNvPr id="0" name=""/>
        <dsp:cNvSpPr/>
      </dsp:nvSpPr>
      <dsp:spPr>
        <a:xfrm rot="5400000">
          <a:off x="4310479" y="1138919"/>
          <a:ext cx="676101" cy="7840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схемы и пьезометрические графики систем теплоснабжения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28109" y="4754295"/>
        <a:ext cx="7807837" cy="610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E92CB-B880-4F93-952A-2FE6382CDE02}">
      <dsp:nvSpPr>
        <dsp:cNvPr id="0" name=""/>
        <dsp:cNvSpPr/>
      </dsp:nvSpPr>
      <dsp:spPr>
        <a:xfrm>
          <a:off x="936127" y="432057"/>
          <a:ext cx="7297679" cy="9424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Теплоснабжающая организация 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ООО «ПТЭСК»</a:t>
          </a:r>
        </a:p>
      </dsp:txBody>
      <dsp:txXfrm>
        <a:off x="936127" y="432057"/>
        <a:ext cx="7297679" cy="942452"/>
      </dsp:txXfrm>
    </dsp:sp>
    <dsp:sp modelId="{C54CA368-704A-48C4-A92E-BEDD5F994D45}">
      <dsp:nvSpPr>
        <dsp:cNvPr id="0" name=""/>
        <dsp:cNvSpPr/>
      </dsp:nvSpPr>
      <dsp:spPr>
        <a:xfrm>
          <a:off x="1152149" y="2016234"/>
          <a:ext cx="3322829" cy="2180712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Газовая котельная                   с. </a:t>
          </a:r>
          <a:r>
            <a:rPr lang="ru-RU" sz="20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Путилово</a:t>
          </a:r>
          <a:endParaRPr lang="ru-RU" sz="20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7,44 МВт</a:t>
          </a:r>
        </a:p>
      </dsp:txBody>
      <dsp:txXfrm>
        <a:off x="1152149" y="2016234"/>
        <a:ext cx="3322829" cy="2180712"/>
      </dsp:txXfrm>
    </dsp:sp>
    <dsp:sp modelId="{F0A92415-64B9-46E9-83CE-8AB993383B1F}">
      <dsp:nvSpPr>
        <dsp:cNvPr id="0" name=""/>
        <dsp:cNvSpPr/>
      </dsp:nvSpPr>
      <dsp:spPr>
        <a:xfrm>
          <a:off x="4903070" y="2021742"/>
          <a:ext cx="3201069" cy="2154726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Угольная котельная      д. </a:t>
          </a:r>
          <a:r>
            <a:rPr lang="ru-RU" sz="20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Валовщина</a:t>
          </a:r>
          <a:endParaRPr lang="ru-RU" sz="20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0,7 МВт</a:t>
          </a:r>
          <a:endParaRPr lang="ru-RU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03070" y="2021742"/>
        <a:ext cx="3201069" cy="21547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BB24B-F28F-4899-AC29-5EA6C3D6E533}">
      <dsp:nvSpPr>
        <dsp:cNvPr id="0" name=""/>
        <dsp:cNvSpPr/>
      </dsp:nvSpPr>
      <dsp:spPr>
        <a:xfrm>
          <a:off x="1472257" y="72013"/>
          <a:ext cx="5608816" cy="655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Газовая котельная с. </a:t>
          </a:r>
          <a:r>
            <a:rPr lang="ru-RU" sz="1600" b="1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Путиловское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04251" y="104007"/>
        <a:ext cx="5544828" cy="591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BB24B-F28F-4899-AC29-5EA6C3D6E533}">
      <dsp:nvSpPr>
        <dsp:cNvPr id="0" name=""/>
        <dsp:cNvSpPr/>
      </dsp:nvSpPr>
      <dsp:spPr>
        <a:xfrm>
          <a:off x="1504272" y="72013"/>
          <a:ext cx="5608816" cy="655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Угольная котельная д. </a:t>
          </a:r>
          <a:r>
            <a:rPr lang="ru-RU" sz="1600" b="1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Валовщина</a:t>
          </a:r>
          <a:endParaRPr lang="ru-RU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36266" y="104007"/>
        <a:ext cx="5544828" cy="591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AD887-0382-4B83-B681-0B6DF7E9CA95}">
      <dsp:nvSpPr>
        <dsp:cNvPr id="0" name=""/>
        <dsp:cNvSpPr/>
      </dsp:nvSpPr>
      <dsp:spPr>
        <a:xfrm>
          <a:off x="-5745254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FECDE-D39D-4125-B0CA-E38BC796D20F}">
      <dsp:nvSpPr>
        <dsp:cNvPr id="0" name=""/>
        <dsp:cNvSpPr/>
      </dsp:nvSpPr>
      <dsp:spPr>
        <a:xfrm>
          <a:off x="611938" y="204474"/>
          <a:ext cx="7968006" cy="11636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реализовать мероприятия по развитию и модернизации сетей и объектов теплоснабжения, направленные на снижение аварийности, снизить потери тепловой энергии в процессе ее производства и транспортировки, повысить срок службы котельного оборудования, снизить уровень эксплуатационных расходов организаций, осуществляющих предоставление коммунальных услуг;</a:t>
          </a:r>
          <a:endParaRPr lang="ru-RU" sz="1300" kern="1200" dirty="0"/>
        </a:p>
      </dsp:txBody>
      <dsp:txXfrm>
        <a:off x="611938" y="204474"/>
        <a:ext cx="7968006" cy="1163676"/>
      </dsp:txXfrm>
    </dsp:sp>
    <dsp:sp modelId="{7C2ED626-6D17-470E-AEF9-0DE494CEBEB6}">
      <dsp:nvSpPr>
        <dsp:cNvPr id="0" name=""/>
        <dsp:cNvSpPr/>
      </dsp:nvSpPr>
      <dsp:spPr>
        <a:xfrm>
          <a:off x="36335" y="171182"/>
          <a:ext cx="1151205" cy="1230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288DF-449D-4D3E-BFFB-28CCEA73B0D6}">
      <dsp:nvSpPr>
        <dsp:cNvPr id="0" name=""/>
        <dsp:cNvSpPr/>
      </dsp:nvSpPr>
      <dsp:spPr>
        <a:xfrm>
          <a:off x="1062866" y="1484311"/>
          <a:ext cx="7517077" cy="9639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снизить риск возникновения чрезвычайных ситуаций на объектах теплоснабжения;</a:t>
          </a:r>
          <a:endParaRPr lang="ru-RU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62866" y="1484311"/>
        <a:ext cx="7517077" cy="963963"/>
      </dsp:txXfrm>
    </dsp:sp>
    <dsp:sp modelId="{AE99C508-FCF9-4EF5-9BF3-B50421EB412E}">
      <dsp:nvSpPr>
        <dsp:cNvPr id="0" name=""/>
        <dsp:cNvSpPr/>
      </dsp:nvSpPr>
      <dsp:spPr>
        <a:xfrm>
          <a:off x="571293" y="1474720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9B58A-4A82-418D-8240-2775E881B37B}">
      <dsp:nvSpPr>
        <dsp:cNvPr id="0" name=""/>
        <dsp:cNvSpPr/>
      </dsp:nvSpPr>
      <dsp:spPr>
        <a:xfrm>
          <a:off x="1062866" y="2753015"/>
          <a:ext cx="7517077" cy="786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обеспечить стабильным и качественным теплоснабжением население;</a:t>
          </a:r>
          <a:endParaRPr lang="ru-RU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62866" y="2753015"/>
        <a:ext cx="7517077" cy="786517"/>
      </dsp:txXfrm>
    </dsp:sp>
    <dsp:sp modelId="{AFA0A7E9-DD77-4987-8D1B-41699A97673F}">
      <dsp:nvSpPr>
        <dsp:cNvPr id="0" name=""/>
        <dsp:cNvSpPr/>
      </dsp:nvSpPr>
      <dsp:spPr>
        <a:xfrm>
          <a:off x="571293" y="2654700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56D5C-2BB8-40FE-87D7-9F60C899EDC3}">
      <dsp:nvSpPr>
        <dsp:cNvPr id="0" name=""/>
        <dsp:cNvSpPr/>
      </dsp:nvSpPr>
      <dsp:spPr>
        <a:xfrm>
          <a:off x="611938" y="3932996"/>
          <a:ext cx="7968006" cy="7865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29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повысить эффективность планирования в части расходов средств местного бюджета на реализацию мероприятий по развитию и модернизации объектов коммунальной инфраструктуры муниципальной собственности.</a:t>
          </a:r>
          <a:endParaRPr lang="ru-RU" sz="1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11938" y="3932996"/>
        <a:ext cx="7968006" cy="786517"/>
      </dsp:txXfrm>
    </dsp:sp>
    <dsp:sp modelId="{87933D60-4370-4893-B63C-7F9FB7E0BDA7}">
      <dsp:nvSpPr>
        <dsp:cNvPr id="0" name=""/>
        <dsp:cNvSpPr/>
      </dsp:nvSpPr>
      <dsp:spPr>
        <a:xfrm>
          <a:off x="120364" y="3834681"/>
          <a:ext cx="983146" cy="9831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A621-CB8C-4B36-81CC-B79A33E7AA8F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DEFB5-400D-4381-885B-CF71DC4D2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40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0C1F4-A290-4029-B5F6-AB1076E20D1C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D3B67-EF40-4D44-8AC1-4FDDB766D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37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3B67-EF40-4D44-8AC1-4FDDB766D86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 smtClean="0"/>
              <a:t>www.energoconsult.pro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023CF5-9DB9-4347-8ABD-9FDD7493B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kor.ru/news/131-teploychet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oconsult.pro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lock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45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теплоснабжения муниципального образования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Путиловское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сельское поселение Кировского района Ленинградской области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2014-2018 годы и на период до 2029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вопросы, выводы,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теплоснабжения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487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Расчетная температура  наружного воздуха для системы отопления составляет (-24)°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Расчетный температурный график – 95/70.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этом стоит отметить, что фактические температурные графики отличаются от расчетных из-за устаревания оборудования и составляют: 85/65 – для котельной с.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80/75 – для котельной дер.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23299122"/>
              </p:ext>
            </p:extLst>
          </p:nvPr>
        </p:nvGraphicFramePr>
        <p:xfrm>
          <a:off x="755576" y="2026008"/>
          <a:ext cx="7775952" cy="405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97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теплоснабжения с.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" y="1124744"/>
            <a:ext cx="9140114" cy="42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теплоснабжения с.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4206"/>
              </p:ext>
            </p:extLst>
          </p:nvPr>
        </p:nvGraphicFramePr>
        <p:xfrm>
          <a:off x="18138" y="1628800"/>
          <a:ext cx="9125863" cy="32709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73542"/>
                <a:gridCol w="1728192"/>
                <a:gridCol w="1584176"/>
                <a:gridCol w="1152128"/>
                <a:gridCol w="1152128"/>
                <a:gridCol w="1224136"/>
                <a:gridCol w="611561"/>
              </a:tblGrid>
              <a:tr h="6760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котельной</a:t>
                      </a:r>
                    </a:p>
                  </a:txBody>
                  <a:tcPr marL="7277" marR="7277" marT="7277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Марка котла</a:t>
                      </a:r>
                    </a:p>
                  </a:txBody>
                  <a:tcPr marL="7277" marR="7277" marT="7277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Теплофикационная мощность, Гкал/ч</a:t>
                      </a:r>
                    </a:p>
                  </a:txBody>
                  <a:tcPr marL="7277" marR="7277" marT="7277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Суммарная мощность, Гкал/ч</a:t>
                      </a:r>
                    </a:p>
                  </a:txBody>
                  <a:tcPr marL="7277" marR="7277" marT="7277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КПД котла по паспорту, %</a:t>
                      </a:r>
                    </a:p>
                  </a:txBody>
                  <a:tcPr marL="7277" marR="7277" marT="7277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Присоединенная нагрузка</a:t>
                      </a:r>
                    </a:p>
                  </a:txBody>
                  <a:tcPr marL="7277" marR="7277" marT="727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Отопление и вентиляция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ГВС</a:t>
                      </a:r>
                    </a:p>
                  </a:txBody>
                  <a:tcPr marL="0" marR="0" marT="0" marB="0" anchor="ctr"/>
                </a:tc>
              </a:tr>
              <a:tr h="43968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Газовая котельная с. </a:t>
                      </a:r>
                      <a:r>
                        <a:rPr lang="ru-RU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Путилово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ДЕ-6,5/14 ГМ</a:t>
                      </a: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marL="7277" marR="7277" marT="7277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92,1</a:t>
                      </a:r>
                    </a:p>
                  </a:txBody>
                  <a:tcPr marL="7277" marR="7277" marT="7277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2,3319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7277" marR="7277" marT="7277" marB="0" anchor="ctr"/>
                </a:tc>
              </a:tr>
              <a:tr h="439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ДЕ-6,5/14 ГМ</a:t>
                      </a: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marL="7277" marR="7277" marT="727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92,1</a:t>
                      </a:r>
                    </a:p>
                  </a:txBody>
                  <a:tcPr marL="7277" marR="7277" marT="727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ДЕ-6,5/14 ГМ</a:t>
                      </a: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marL="7277" marR="7277" marT="727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92,1</a:t>
                      </a:r>
                    </a:p>
                  </a:txBody>
                  <a:tcPr marL="7277" marR="7277" marT="727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ДЕ-6,5/14 ГМ</a:t>
                      </a: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marL="7277" marR="7277" marT="727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92,1</a:t>
                      </a:r>
                    </a:p>
                  </a:txBody>
                  <a:tcPr marL="7277" marR="7277" marT="727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1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теплоснабжения с.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8247" y="2276872"/>
            <a:ext cx="7710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Тепловые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сети построены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90-х годах.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участки тепловой сети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выполнены из труб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диаметром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32 до 259 мм.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протяженность тепловой сети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2766,5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метров.</a:t>
            </a:r>
          </a:p>
        </p:txBody>
      </p:sp>
    </p:spTree>
    <p:extLst>
      <p:ext uri="{BB962C8B-B14F-4D97-AF65-F5344CB8AC3E}">
        <p14:creationId xmlns:p14="http://schemas.microsoft.com/office/powerpoint/2010/main" val="39801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характеристика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теплоснабжения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3966518"/>
              </p:ext>
            </p:extLst>
          </p:nvPr>
        </p:nvGraphicFramePr>
        <p:xfrm>
          <a:off x="363418" y="692696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813046"/>
            <a:ext cx="1784920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Располагаемая мощность             7,44 МВт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1813046"/>
            <a:ext cx="1928936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Присоединенная нагрузка                   2,7 МВт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38300" y="3293368"/>
            <a:ext cx="5557428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Потребление тепловой энергии 8388,6 Гкал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теплоснабжения 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33" y="692696"/>
            <a:ext cx="5789002" cy="51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теплоснабжения 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61534"/>
              </p:ext>
            </p:extLst>
          </p:nvPr>
        </p:nvGraphicFramePr>
        <p:xfrm>
          <a:off x="107504" y="1844824"/>
          <a:ext cx="9040382" cy="2647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882"/>
                <a:gridCol w="1449486"/>
                <a:gridCol w="1800200"/>
                <a:gridCol w="1152128"/>
                <a:gridCol w="1224136"/>
                <a:gridCol w="1008112"/>
                <a:gridCol w="543438"/>
              </a:tblGrid>
              <a:tr h="5760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котельной</a:t>
                      </a:r>
                    </a:p>
                  </a:txBody>
                  <a:tcPr marL="7277" marR="7277" marT="7277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Марка котла</a:t>
                      </a:r>
                    </a:p>
                  </a:txBody>
                  <a:tcPr marL="7277" marR="7277" marT="7277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Теплофикационная мощность, Гкал/ч</a:t>
                      </a:r>
                    </a:p>
                  </a:txBody>
                  <a:tcPr marL="7277" marR="7277" marT="7277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Суммарная мощность, Гкал/ч</a:t>
                      </a:r>
                    </a:p>
                  </a:txBody>
                  <a:tcPr marL="7277" marR="7277" marT="7277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КПД котла по паспорту, %</a:t>
                      </a:r>
                    </a:p>
                  </a:txBody>
                  <a:tcPr marL="7277" marR="7277" marT="7277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Присоединенная нагрузка</a:t>
                      </a:r>
                    </a:p>
                  </a:txBody>
                  <a:tcPr marL="7277" marR="7277" marT="727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Отопление и вентиляция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ГВС</a:t>
                      </a:r>
                    </a:p>
                  </a:txBody>
                  <a:tcPr marL="0" marR="0" marT="0" marB="0" anchor="ctr"/>
                </a:tc>
              </a:tr>
              <a:tr h="4956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Угольная котельная </a:t>
                      </a: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дер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Валовщина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КВР-0,35-1,0</a:t>
                      </a: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7277" marR="7277" marT="7277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82,0</a:t>
                      </a:r>
                    </a:p>
                  </a:txBody>
                  <a:tcPr marL="7277" marR="7277" marT="7277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0,1843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7277" marR="7277" marT="7277" marB="0" anchor="ctr"/>
                </a:tc>
              </a:tr>
              <a:tr h="49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КВР-0,35-1,0</a:t>
                      </a: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7277" marR="7277" marT="727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82,0</a:t>
                      </a:r>
                    </a:p>
                  </a:txBody>
                  <a:tcPr marL="7277" marR="7277" marT="727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0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теплоснабжения д.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0698" y="2132856"/>
            <a:ext cx="7710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Тепловые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сети построены в 1998-2003 гг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участки тепловой сети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выполнены из труб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диаметром 57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89.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протяженность тепловой сети – 131,9 метров.</a:t>
            </a:r>
          </a:p>
        </p:txBody>
      </p:sp>
    </p:spTree>
    <p:extLst>
      <p:ext uri="{BB962C8B-B14F-4D97-AF65-F5344CB8AC3E}">
        <p14:creationId xmlns:p14="http://schemas.microsoft.com/office/powerpoint/2010/main" val="23716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характеристика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теплоснабжения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6044964"/>
              </p:ext>
            </p:extLst>
          </p:nvPr>
        </p:nvGraphicFramePr>
        <p:xfrm>
          <a:off x="363418" y="692696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813046"/>
            <a:ext cx="1784920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Располагаемая мощность             0,7 МВт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1822692"/>
            <a:ext cx="1928936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Присоединенная нагрузка                   0,21 МВт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38300" y="3293368"/>
            <a:ext cx="5557428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тепловой энергии 474,4 Гкал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Характер нагрузок потребителей ООО «ПТЭСК»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6" y="908720"/>
            <a:ext cx="603709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 разработки схемы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71349889"/>
              </p:ext>
            </p:extLst>
          </p:nvPr>
        </p:nvGraphicFramePr>
        <p:xfrm>
          <a:off x="1331640" y="332657"/>
          <a:ext cx="7272808" cy="574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Существующие проблемы организации качественного теплоснабжения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926" y="1628800"/>
            <a:ext cx="79535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Сильный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износ тепловых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сетей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приборов коммерческого учета тепловой энергии у ряда потребителей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Устаревание оборудования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котельных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Низкая эффективность работы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котельных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установки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химводоподготовки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Существующие проблемы организации надежного и безопасного теплоснабжения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926" y="980728"/>
            <a:ext cx="795350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комплекса существующих проблем развития систем теплоснабжения на территории Поселения можно выделить следующие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Устаревание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основного оборудования котельных.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всех котельных Поселения функционирует устаревшее котельное оборудование с истекшим нормативным сроком службы, что может привести к возникновению аварийной ситуации, а, следовательно, снижает уровень надежности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теплоснабжения.</a:t>
            </a:r>
          </a:p>
          <a:p>
            <a:pPr marL="342900" lvl="0" indent="-342900">
              <a:buAutoNum type="arabicPeriod"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установки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химводоподготовки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 котельной дер.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отсутствует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установка очистки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подпиточной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воды, что приводит к образованию накипи на трубах, их коррозии и преждевременного выхода из строя котельного оборудования и трубопроводов тепловых сетей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endParaRPr lang="ru-RU" sz="14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Существующие проблемы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 систем теплоснабжения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014" y="1412776"/>
            <a:ext cx="79535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Основными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недостатками систем теплоснабжения Поселения являются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отсутствие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приборов учета тепловой энергии у большинства потребителей;</a:t>
            </a:r>
          </a:p>
          <a:p>
            <a:pPr lvl="0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отсутствие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прибора учета подаваемой тепловой энергии в котельной дер.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lvl="0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применяемые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морально устаревшие технологии и оборудование не позволяют обеспечить требуемое качество поставляемых населению услуг теплоснабжения.</a:t>
            </a:r>
          </a:p>
          <a:p>
            <a:pPr lvl="0"/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Перспективное потребление тепловой энергии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</a:p>
          <a:p>
            <a:pPr lvl="0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 теплоснабжения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2931" y="1556792"/>
            <a:ext cx="24942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Согласно данным, предоставленным Администрацией МО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Путиловское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сельское поселение, на перспективу до 2029 года планируется увеличение численности населения с 2342 чел до 6177 человек. </a:t>
            </a:r>
          </a:p>
          <a:p>
            <a:endParaRPr lang="ru-RU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30" y="1300778"/>
            <a:ext cx="5975350" cy="429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11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аварийных МКД </a:t>
            </a:r>
            <a:endParaRPr lang="ru-RU" altLang="ru-RU" sz="16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 </a:t>
            </a:r>
            <a:r>
              <a:rPr lang="ru-RU" altLang="ru-RU" sz="16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Путиловское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сельское поселение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73239"/>
              </p:ext>
            </p:extLst>
          </p:nvPr>
        </p:nvGraphicFramePr>
        <p:xfrm>
          <a:off x="524682" y="769407"/>
          <a:ext cx="8094636" cy="5467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104"/>
                <a:gridCol w="2808312"/>
                <a:gridCol w="2520280"/>
                <a:gridCol w="1674940"/>
              </a:tblGrid>
              <a:tr h="264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Адрес МКД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Число жителей, чел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Общая площадь здания, кв. м.</a:t>
                      </a:r>
                    </a:p>
                  </a:txBody>
                  <a:tcPr marL="68580" marR="68580" marT="0" marB="0" anchor="ctr"/>
                </a:tc>
              </a:tr>
              <a:tr h="792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ул. Братьев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Пожарских, д.39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438,10</a:t>
                      </a:r>
                    </a:p>
                  </a:txBody>
                  <a:tcPr marL="68580" marR="68580" marT="0" marB="0" anchor="ctr"/>
                </a:tc>
              </a:tr>
              <a:tr h="792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ул. Братьев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Пожарских, д.41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439,7</a:t>
                      </a:r>
                    </a:p>
                  </a:txBody>
                  <a:tcPr marL="68580" marR="68580" marT="0" marB="0" anchor="ctr"/>
                </a:tc>
              </a:tr>
              <a:tr h="792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ул. Братьев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Пожарских, д.43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438,10</a:t>
                      </a:r>
                    </a:p>
                  </a:txBody>
                  <a:tcPr marL="68580" marR="68580" marT="0" marB="0" anchor="ctr"/>
                </a:tc>
              </a:tr>
              <a:tr h="528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ул. Игнашкиных, д.13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74,20</a:t>
                      </a:r>
                    </a:p>
                  </a:txBody>
                  <a:tcPr marL="68580" marR="68580" marT="0" marB="0" anchor="ctr"/>
                </a:tc>
              </a:tr>
              <a:tr h="528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ст. Назия,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ул. Вокзальная, д.14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137,10</a:t>
                      </a:r>
                    </a:p>
                  </a:txBody>
                  <a:tcPr marL="68580" marR="68580" marT="0" marB="0" anchor="ctr"/>
                </a:tc>
              </a:tr>
              <a:tr h="792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дер. Поляны,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ул. Железнодорожная,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131,90</a:t>
                      </a:r>
                    </a:p>
                  </a:txBody>
                  <a:tcPr marL="68580" marR="68580" marT="0" marB="0" anchor="ctr"/>
                </a:tc>
              </a:tr>
              <a:tr h="264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1659,1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8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Перспективное потребление тепловой энергии на</a:t>
            </a:r>
          </a:p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цели теплоснабжения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056" y="677009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переселения жителей Поселения из аварийного жилья, планируется в период с 2015 по 2017 годы осуществить строительство новых МКД, в том числе: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строительство 3 МКД в с.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переселения 107 человек.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планам Администрации МО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Путиловское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сельское поселение, вновь возводимые МКД будут подключены к централизованному теплоснабжению.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Каждое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трех строящихся на территории с.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многоквартирных дома будет рассчитано на 50 квартир, при плотности заселения 3 чел/кв. Т. о., общее расчетное количество жителей в строящихся МКД на территории с.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450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Расчетная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минимальная обеспеченность общей площадью жилых помещений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год – 18 кв. м. на 1 человека. 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 о. предполагается, что площадь каждого из возводимых МКД на территории с.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будет составлять 2700 кв. м., суммарная площадь нового строительства составит 8 100 кв. м. жилья.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все перспективное население будет подключено к индивидуальному теплоснабжению.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Прогнозы перспективных удельных расходов тепловой энергии на отопление и вентиляцию для вновь возводимых зданий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50974"/>
              </p:ext>
            </p:extLst>
          </p:nvPr>
        </p:nvGraphicFramePr>
        <p:xfrm>
          <a:off x="268399" y="1556793"/>
          <a:ext cx="8856981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  <a:gridCol w="984109"/>
              </a:tblGrid>
              <a:tr h="29585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 anchorCtr="1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Размерность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 gridSpan="7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Расчетный срок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2019-2023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2024-2029</a:t>
                      </a:r>
                    </a:p>
                  </a:txBody>
                  <a:tcPr marL="0" marR="0" marT="0" marB="0"/>
                </a:tc>
              </a:tr>
              <a:tr h="13043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Удельный расход тепловой энергии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Гкал/м² в год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0,0858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0,0858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0,0773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0,0773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4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Прогнозы перспективных удельных расходов тепловой энергии на отопление и вентиляцию для реконструируемых зданий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910473"/>
              </p:ext>
            </p:extLst>
          </p:nvPr>
        </p:nvGraphicFramePr>
        <p:xfrm>
          <a:off x="457200" y="1700808"/>
          <a:ext cx="822960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0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Разм-ть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Расчетный срок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2024-2029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Удельный расход тепловой энергии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Гкал/м² в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0,0858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0,0858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4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Прогнозы перспективных удельных расходов тепловой энергии на отопление и вентиляцию для зданий, не прошедших капитальный ремонт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91936"/>
              </p:ext>
            </p:extLst>
          </p:nvPr>
        </p:nvGraphicFramePr>
        <p:xfrm>
          <a:off x="3887" y="2742882"/>
          <a:ext cx="9140116" cy="214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380"/>
                <a:gridCol w="945089"/>
                <a:gridCol w="941432"/>
                <a:gridCol w="941432"/>
                <a:gridCol w="941432"/>
                <a:gridCol w="934120"/>
                <a:gridCol w="1087673"/>
                <a:gridCol w="930971"/>
                <a:gridCol w="827587"/>
              </a:tblGrid>
              <a:tr h="0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Разм-ть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Расчетный срок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2019-2023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2024-2029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Удельный 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 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тепловой 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энергии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Гкал/м² в год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0,1188</a:t>
                      </a:r>
                      <a:endParaRPr lang="ru-RU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1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lvl="2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Прогнозы приростов объемов потребления тепловой энергии (мощности) и теплоносителя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616462"/>
              </p:ext>
            </p:extLst>
          </p:nvPr>
        </p:nvGraphicFramePr>
        <p:xfrm>
          <a:off x="200862" y="1517105"/>
          <a:ext cx="8712967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792088"/>
                <a:gridCol w="1080120"/>
                <a:gridCol w="864096"/>
                <a:gridCol w="936104"/>
                <a:gridCol w="792088"/>
                <a:gridCol w="936104"/>
                <a:gridCol w="864095"/>
              </a:tblGrid>
              <a:tr h="1201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территориальной единицы (кадастровый номер)</a:t>
                      </a: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 тепла на отопление и ГВС, Гкал/год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2024-2029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5478,1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5478,1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5920,6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6671,5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7185,7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8728,4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8728,4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Дер. Валовщина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432,2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5910,3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5910,3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6352,9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7103,8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7618,0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9160,6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9160,6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1520" y="901552"/>
            <a:ext cx="861165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Суммарный объем потребления тепловой энергии на отопление и ГВС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Сроки разработки и статус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7322795"/>
              </p:ext>
            </p:extLst>
          </p:nvPr>
        </p:nvGraphicFramePr>
        <p:xfrm>
          <a:off x="327414" y="620688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модель системы теплоснабжения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поселения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50664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модель системы теплоснабжения поселения создана на базе программно-расчетного комплекса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7.0».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Основными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модулями программно-расчетного комплекса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необходимыми и достаточными для дальнейшей эксплуатации электронной модели системы теплоснабжения поселения,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являются:</a:t>
            </a:r>
          </a:p>
          <a:p>
            <a:endParaRPr lang="ru-RU" i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Геоинформационная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(ГИС)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ZuluThermo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пакет для расчетов сетей теплоснабжения;</a:t>
            </a:r>
          </a:p>
          <a:p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ZuluServer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сервер ГИС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(при необходимости создания нескольких рабочих мест и работы через сеть 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Интернет»)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ZuluThermo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предоставляет возможность создать расчетную модель системы теплоснабжения, и на основе созданной модели решать информационные задачи и задачи топологического анализа, а также выполнять различные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теплогидравлические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расчеты.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ZuluThermo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12668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Программное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</a:t>
            </a:r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ZuluThermo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позволяет: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выполнить расчеты по наладке системы централизованного теплоснабжения с подбором элеваторов, сопел, дросселирующих устройства и определением мест их установки;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проводить плановый ежегодный анализ состояния сети и эффективность ее работы;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выявлять перегруженные участки сети, лимитирующие пропускную способность;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выполнять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теплогидравлический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расчет и анализ возможных последствий плановых переключений на магистральной сети;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моделировать аварийные ситуации на сети и обосновывать мероприятия по минимизации последствий этих аварий;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осуществлять поиск задвижек, отключающих (изолирующих) аварийный участок тепловой сети;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оценивать влияние отключений на тепловой сети и тепловую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разрегулировку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потребителей;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определять зоны влияния источников, работающих на одну сеть.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оценивать влияние переключений при передаче части сетевой воды от одного источника к другому;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выполнять расчеты по подбору диаметров трубопроводов вновь строящейся или реконструируемой тепловой сети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ZuluThermo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12668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Достоинства 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ZuluThermo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решении инженерных задач:</a:t>
            </a:r>
          </a:p>
          <a:p>
            <a:pPr marL="285750" lvl="0" indent="-285750">
              <a:buFont typeface="Verdana" panose="020B0604030504040204" pitchFamily="34" charset="0"/>
              <a:buChar char="•"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Verdana" panose="020B060403050404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быстрый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удобный ввод тепловой сети на карте населенного пункта с привязкой к существующим зданиям и сооружениям;</a:t>
            </a:r>
          </a:p>
          <a:p>
            <a:pPr marL="285750" lvl="0" indent="-285750">
              <a:buFont typeface="Verdana" panose="020B060403050404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ограничений на количество объектов в слое тепловой сети;</a:t>
            </a:r>
          </a:p>
          <a:p>
            <a:pPr marL="285750" lvl="0" indent="-285750">
              <a:buFont typeface="Verdana" panose="020B060403050404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адаптация программного обеспечения под реальное состояние отечественного теплоснабжения (отсутствие средств автоматического регулирования, огромное количество всевозможных схем подключения тепловых нагрузок, плохое состояние тепловой изоляции и т. п.);</a:t>
            </a:r>
          </a:p>
          <a:p>
            <a:pPr marL="285750" lvl="0" indent="-285750">
              <a:buFont typeface="Verdana" panose="020B060403050404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высокая скорость выполнения инженерных расчетов;</a:t>
            </a:r>
          </a:p>
          <a:p>
            <a:pPr marL="285750" lvl="0" indent="-285750">
              <a:buFont typeface="Verdana" panose="020B060403050404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подсказки пользователю по ходу выполнения расчета;</a:t>
            </a:r>
          </a:p>
          <a:p>
            <a:pPr marL="285750" lvl="0" indent="-285750">
              <a:buFont typeface="Verdana" panose="020B060403050404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удобный анализ и визуализация полученных результатов расчета;</a:t>
            </a:r>
          </a:p>
          <a:p>
            <a:pPr marL="285750" lvl="0" indent="-285750">
              <a:buFont typeface="Verdana" panose="020B060403050404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быстрого создания отчетов по результатам выполненных расчетов с использованием собственных средств ГИС или офисных приложений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Microsoft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7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модель системы теплоснабжения поселения включает в себя следующие элементы: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графическое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представление объектов системы теплоснабжения с привязкой к топографической основе поселения и полным топологическим описанием связности объектов;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паспортизацию объектов системы теплоснабжения;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паспортизацию и описание расчетных единиц территориального деления, включая административное;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гидравлический расчет тепловых сетей любой степени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закольцованности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 том числе гидравлический расчет при совместной работе нескольких источников тепловой энергии на единую тепловую сеть;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моделирование всех видов переключений, осуществляемых в тепловых сетях, в том числе переключений тепловых нагрузок между источниками тепловой энергии;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балансов тепловой энергии по источникам тепловой энергии и по территориальному признаку;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потерь тепловой энергии через изоляцию и с утечками теплоносителя;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показателей надежности теплоснабжения;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групповые изменения характеристик объектов (участков тепловых сетей, потребителей) по заданным критериям с целью моделирования различных перспективных вариантов схем теплоснабжения;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сравнительные пьезометрические графики для разработки и анализа сценариев перспективного развития тепловых сетей.</a:t>
            </a:r>
          </a:p>
        </p:txBody>
      </p:sp>
    </p:spTree>
    <p:extLst>
      <p:ext uri="{BB962C8B-B14F-4D97-AF65-F5344CB8AC3E}">
        <p14:creationId xmlns:p14="http://schemas.microsoft.com/office/powerpoint/2010/main" val="41575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 электронной модели системы теплоснабжения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поселения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26117"/>
            <a:ext cx="85689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модель системы теплоснабжения поселения (при наличии вышеперечисленного программного обеспечения) позволяет эффективно решать следующие задачи: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и корректировка электронных схем существующей и перспективной системы теплоснабжения поселения с привязкой объектов к топографической схеме поселения;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моделирование вариантов оптимизации существующей системы теплоснабжения поселения путем оптимизации гидравлических режимов тепловых сетей, перераспределения тепловых нагрузок между существующими источниками тепловой энергии, определения оптимальных диаметров реконструируемых и вновь проектируемых тепловых сетей и т. п.;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моделирование перспективных вариантов развития системы теплоснабжения поселения, таких как: строительство новых и реконструкция существующих источников тепловой энергии, перераспределение тепловых нагрузок между источниками, определение оптимальных вариантов качественного и надежного обеспечения тепловой энергией новых потребителей и т. п.);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оперативное моделирование обеспечения тепловой энергией потребителей при аварийных ситуациях;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оперативное получение информационных выборок, справок, отчетов по отдельным элементам системы теплоснабжения поселения и по системе в целом.</a:t>
            </a:r>
          </a:p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1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 по строительству, реконструкции и техническому перевооружению источников тепловой энергии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83671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настоящее время в 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теплоснабжение осуществляется от одного источника теплоснабжения, при этом 17 потребителей тепла располагаются в непосредственной близости от котельной, а оставшиеся 3 – на значительном расстоянии – более 1 км.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Осуществлять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централизованное теплоснабжение от существующей котельной до данных потребителей нерационально ввиду больших затрат электрической энергии на передачу теплоносителя, а также больших потерь тепловой энергии при ее транспортировке по тепловым сетям.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Ввиду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этого предполагается осуществить строительство новой котельной в непосредственной близости от потребителей, расположенных на ул.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Игнашкиных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мере строительства новых источников тепловой энергии существующие будут выводиться из эксплуатации.</a:t>
            </a:r>
          </a:p>
        </p:txBody>
      </p:sp>
    </p:spTree>
    <p:extLst>
      <p:ext uri="{BB962C8B-B14F-4D97-AF65-F5344CB8AC3E}">
        <p14:creationId xmlns:p14="http://schemas.microsoft.com/office/powerpoint/2010/main" val="20071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 по строительству, реконструкции и техническому перевооружению источников тепловой энергии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8367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Перспективная схема теплоснабжения потребителей на ул.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Игнашкиных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представлена 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рисунке: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477645"/>
            <a:ext cx="6127750" cy="3902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95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 по строительству, реконструкции и техническому перевооружению источников тепловой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энергии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277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Эксплуатируемые в настоящий момент котельные в 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Путилово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дер.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Валовщина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морально и физически устарели, требуют реконструкции. В перспективе вместо существующих источников теплоснабжения предлагается осуществить строительство двух новых котельных.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Перспективная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котельная в дер.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Валовщина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как и существующая угольная котельная, будет осуществлять теплоснабжение трех жилых домов.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Перспективная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котельная в 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Путилово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будет осуществлять теплоснабжение как существующих потребителей (за исключением потребителей на ул.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Игнашкиных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для которых предусматривается строительство отдельной котельной), так и трех новых МКД, строящихся на территории села в 2015-2017 годах.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Перспективные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схемы теплоснабжения 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Путилово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дер.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Валовщина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представлены на рисунках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ниже.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 по строительству, реконструкции и техническому перевооружению источников тепловой энергии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05" y="836712"/>
            <a:ext cx="5533390" cy="4680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84684" y="5627000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Перспективная схема теплоснабжения дер.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 по строительству, реконструкции и техническому перевооружению источников тепловой энергии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4684" y="5627000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Перспективная схема теплоснабжения с.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0" y="856933"/>
            <a:ext cx="8220849" cy="4516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08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выполнена с учетом требований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5190583"/>
              </p:ext>
            </p:extLst>
          </p:nvPr>
        </p:nvGraphicFramePr>
        <p:xfrm>
          <a:off x="395536" y="69269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Ориентировочный график ввода в эксплуатацию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котельных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4001"/>
              </p:ext>
            </p:extLst>
          </p:nvPr>
        </p:nvGraphicFramePr>
        <p:xfrm>
          <a:off x="457199" y="1196752"/>
          <a:ext cx="8229601" cy="181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511"/>
                <a:gridCol w="857696"/>
                <a:gridCol w="864281"/>
                <a:gridCol w="860988"/>
                <a:gridCol w="864281"/>
                <a:gridCol w="867574"/>
                <a:gridCol w="867574"/>
                <a:gridCol w="857696"/>
              </a:tblGrid>
              <a:tr h="27432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Источник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дер. Валовщина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(ул. Игнашкиных)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3422193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этом стоит отметить, что вывод существующей котельной 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из эксплуатации ожидается к 2020 году, после ввода в эксплуатацию новых котельных</a:t>
            </a:r>
          </a:p>
        </p:txBody>
      </p:sp>
    </p:spTree>
    <p:extLst>
      <p:ext uri="{BB962C8B-B14F-4D97-AF65-F5344CB8AC3E}">
        <p14:creationId xmlns:p14="http://schemas.microsoft.com/office/powerpoint/2010/main" val="16821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установленной мощности перспективных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котельных.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Величина радиусов эффективного теплоснабжения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08012"/>
              </p:ext>
            </p:extLst>
          </p:nvPr>
        </p:nvGraphicFramePr>
        <p:xfrm>
          <a:off x="111390" y="1354217"/>
          <a:ext cx="9036496" cy="265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9504"/>
                <a:gridCol w="1650142"/>
                <a:gridCol w="1771884"/>
                <a:gridCol w="1999871"/>
                <a:gridCol w="1615095"/>
              </a:tblGrid>
              <a:tr h="0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котельной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Тепловая нагрузка потребителей, Гкал/ч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Потери тепловой энергии в тепловых сетях, Гкал/ч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Ожидаемый расход тепловой энергии на собственные нужды, Гкал/ч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Предлагаемая установленная мощность котельной, Гкал/ч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дер.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Валовщина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№1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(ул. Игнашкиных)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3,707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30801"/>
              </p:ext>
            </p:extLst>
          </p:nvPr>
        </p:nvGraphicFramePr>
        <p:xfrm>
          <a:off x="146100" y="4701642"/>
          <a:ext cx="8997900" cy="1103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8950"/>
                <a:gridCol w="4498950"/>
              </a:tblGrid>
              <a:tr h="36787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Источник теплоснабжения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Радиус эффективного теплоснабжения, м</a:t>
                      </a:r>
                    </a:p>
                  </a:txBody>
                  <a:tcPr marL="68580" marR="68580" marT="0" marB="0"/>
                </a:tc>
              </a:tr>
              <a:tr h="36787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с. Путилово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1116</a:t>
                      </a:r>
                    </a:p>
                  </a:txBody>
                  <a:tcPr marL="68580" marR="68580" marT="0" marB="0"/>
                </a:tc>
              </a:tr>
              <a:tr h="36787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дер.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Валовщина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07537" y="4331815"/>
            <a:ext cx="6862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Величина радиусов эффективного теплоснабжения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6101" y="1015663"/>
            <a:ext cx="8810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установленной мощности перспективных котельных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Радиус эффективного теплоснабжения котельной с.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3841" y="4493438"/>
            <a:ext cx="87440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рисунка можно сделать вывод, что система теплоснабжения, применяемая в настоящий момент на территории с.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 эффективна: котельная сильно удалена от двух кварталов застройки села, результатом чего является неэффективное снабжение потребителей теплом, в связи с чем наблюдаются большие затраты электроэнергии на транспортировку теплоносителя, а также большие потери тепла в трубопроводах системы отопления абонентов.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Рассматриваемый вариант развития системы теплоснабжения с.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позволяет решить проблему неэффективного теплоснабжения села.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1" y="426692"/>
            <a:ext cx="8520076" cy="39863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65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тепловых сетей для обеспечения перспективных приростов тепловой нагрузки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8984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осуществления предусмотренной реорганизации системы теплоснабжения 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необходимо строительство нового участка тепловой сети от перспективной котельной №1 до существующей тепловой камеры ТК-2.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подключения перспективной котельной №2 к системе теплоснабжения домов по ул.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Игнашкиных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предусматривается строительство нового участка тепловой сети Котельная – ТК-11.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Также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подключения перспективных потребителей к системе теплоснабжения 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требуется прокладка нескольких участков тепловой сети.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список предполагаемых к строительству участков теплоснабжения представлен в таблице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ниже: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тепловых сетей для обеспечения перспективных приростов тепловой нагрузки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3797"/>
              </p:ext>
            </p:extLst>
          </p:nvPr>
        </p:nvGraphicFramePr>
        <p:xfrm>
          <a:off x="251520" y="1556792"/>
          <a:ext cx="8568952" cy="420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372"/>
                <a:gridCol w="1484242"/>
                <a:gridCol w="1556410"/>
                <a:gridCol w="1058185"/>
                <a:gridCol w="1504240"/>
                <a:gridCol w="1482503"/>
              </a:tblGrid>
              <a:tr h="1218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начала участка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конца участка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Протяженность участка, 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Диаметр участка, 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Вид прокладки трубопроводов ТС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Изоляция трубопроводов ТС</a:t>
                      </a:r>
                    </a:p>
                  </a:txBody>
                  <a:tcPr marL="68580" marR="68580" marT="0" marB="0"/>
                </a:tc>
              </a:tr>
              <a:tr h="304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68580" marR="68580" marT="0" marB="0"/>
                </a:tc>
              </a:tr>
              <a:tr h="304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68580" marR="68580" marT="0" marB="0"/>
                </a:tc>
              </a:tr>
              <a:tr h="609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Перспективный дом №1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68580" marR="68580" marT="0" marB="0"/>
                </a:tc>
              </a:tr>
              <a:tr h="304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ТК-5/2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68580" marR="68580" marT="0" marB="0"/>
                </a:tc>
              </a:tr>
              <a:tr h="609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Перспективный дом №2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68580" marR="68580" marT="0" marB="0"/>
                </a:tc>
              </a:tr>
              <a:tr h="609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Перспективный дом №3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7113" y="1040051"/>
            <a:ext cx="85347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Список предполагаемых к строительству участков тепловой сети </a:t>
            </a:r>
          </a:p>
        </p:txBody>
      </p:sp>
    </p:spTree>
    <p:extLst>
      <p:ext uri="{BB962C8B-B14F-4D97-AF65-F5344CB8AC3E}">
        <p14:creationId xmlns:p14="http://schemas.microsoft.com/office/powerpoint/2010/main" val="21307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Реконструкция тепловых сетей, подлежащих замене в связи с исчерпанием эксплуатационного ресурса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32" y="711152"/>
            <a:ext cx="9115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мероприятий реконструкции тепловых сетей позволит:</a:t>
            </a:r>
          </a:p>
          <a:p>
            <a:pPr lvl="0" algn="ctr"/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25673398"/>
              </p:ext>
            </p:extLst>
          </p:nvPr>
        </p:nvGraphicFramePr>
        <p:xfrm>
          <a:off x="251520" y="1124744"/>
          <a:ext cx="86162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58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реконструируемых участков тепловых сетей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957238"/>
              </p:ext>
            </p:extLst>
          </p:nvPr>
        </p:nvGraphicFramePr>
        <p:xfrm>
          <a:off x="3887" y="400110"/>
          <a:ext cx="9140114" cy="5984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247"/>
                <a:gridCol w="1583173"/>
                <a:gridCol w="1660152"/>
                <a:gridCol w="1128719"/>
                <a:gridCol w="1604504"/>
                <a:gridCol w="1581319"/>
              </a:tblGrid>
              <a:tr h="517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начала участка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конца участка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Протяженность участка, м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Диаметр участка, мм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Вид прокладки трубопроводов ТС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Изоляция трубопроводов ТС</a:t>
                      </a:r>
                    </a:p>
                  </a:txBody>
                  <a:tcPr marL="45862" marR="45862" marT="0" marB="0" anchor="ctr"/>
                </a:tc>
              </a:tr>
              <a:tr h="12925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Дер. Валовщина</a:t>
                      </a:r>
                    </a:p>
                  </a:txBody>
                  <a:tcPr marL="45862" marR="458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Перспективная котельная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18,8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Дом 2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8,7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Дом 3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57,3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Дом 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</a:t>
                      </a:r>
                    </a:p>
                  </a:txBody>
                  <a:tcPr marL="45862" marR="458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ТК-2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278,3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0,08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25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23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82,8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0,07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25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22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ТК-2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ТК-3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121,9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0,175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25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ТК-3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16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ТК-3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ТК-4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79,6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0,175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25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21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80,1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ТК-4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25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15а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ТК-5/2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64,08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0,125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25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9а (пекарня)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43,4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25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9а (д/с)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25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10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ТК-7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258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ТК-7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9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ТК-7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ТК-8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0,07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ТК-8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Дорофеева, 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ТК-8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Дорофеева, 7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129,8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0,07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ТК-11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Узел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Игнашкиных, 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9,1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  <a:tr h="12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ТК-5/2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ТК-6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0,125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Бесканальная</a:t>
                      </a:r>
                    </a:p>
                  </a:txBody>
                  <a:tcPr marL="45862" marR="458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ППУ</a:t>
                      </a:r>
                    </a:p>
                  </a:txBody>
                  <a:tcPr marL="45862" marR="458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5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закрытой схемы горячего водоснабжения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74371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соответствии с п. 10. ФЗ №417 от 07.12.2011 г. «О внесении изменений в отдельные законодательные акты Российской Федерации в связи с принятием Федерального закона "О водоснабжении и водоотведении»: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 января 2013 года подключение объектов капитального строительства потребителей к централизованным открытым системам теплоснабжения (горячего водоснабжения) для нужд горячего водоснабжения, осуществляемого путем отбора теплоносителя на нужды горячего водоснабжения, не допускается;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 января 2022 года использование централизованных открытых систем теплоснабжения (горячего водоснабжения) для нужд горячего водоснабжения, осуществляемого путем отбора теплоносителя на нужды горячего водоснабжения, не допускается.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дер.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централизованное горячее водоснабжение не осуществляется.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имеются трубопроводы системы ГВС, однако ввиду их полного износа в настоящий момент ГВС потребителей не осуществляется.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перспективе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предполагается осуществить восстановление системы ГВС абонентов системы теплоснабжения с.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путем устройства в домах ИТП с организацией закрытого ГВС.</a:t>
            </a:r>
          </a:p>
        </p:txBody>
      </p:sp>
    </p:spTree>
    <p:extLst>
      <p:ext uri="{BB962C8B-B14F-4D97-AF65-F5344CB8AC3E}">
        <p14:creationId xmlns:p14="http://schemas.microsoft.com/office/powerpoint/2010/main" val="29051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и реконструкция насосных станций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693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Гидравлический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перспективной схемы теплоснабжения показал, что во всех режимах работы тепловых сетей обеспечивается планируемая нагрузка тепловой энергией, поэтому строительство насосных станций на территории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поселения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планируется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19585"/>
              </p:ext>
            </p:extLst>
          </p:nvPr>
        </p:nvGraphicFramePr>
        <p:xfrm>
          <a:off x="0" y="1323439"/>
          <a:ext cx="9180512" cy="5019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616"/>
                <a:gridCol w="1477226"/>
                <a:gridCol w="1080120"/>
                <a:gridCol w="864096"/>
                <a:gridCol w="864096"/>
                <a:gridCol w="792088"/>
                <a:gridCol w="864096"/>
                <a:gridCol w="864096"/>
                <a:gridCol w="936104"/>
                <a:gridCol w="795974"/>
              </a:tblGrid>
              <a:tr h="16388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</a:p>
                  </a:txBody>
                  <a:tcPr marL="53983" marR="539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Наименование, вид топлива</a:t>
                      </a:r>
                    </a:p>
                  </a:txBody>
                  <a:tcPr marL="53983" marR="539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Топливо</a:t>
                      </a:r>
                    </a:p>
                  </a:txBody>
                  <a:tcPr marL="53983" marR="53983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Перспективные топливные балансы, т у.т/год</a:t>
                      </a:r>
                    </a:p>
                  </a:txBody>
                  <a:tcPr marL="53983" marR="539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1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2019-2023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2024-2029</a:t>
                      </a:r>
                    </a:p>
                  </a:txBody>
                  <a:tcPr marL="53983" marR="53983" marT="0" marB="0" anchor="ctr"/>
                </a:tc>
              </a:tr>
              <a:tr h="163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дер. Валовщина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Уголь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155,13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155,13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155,13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</a:tr>
              <a:tr h="6115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Перспективная котельная дер. Валовщина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Природный газ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76,12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76,12</a:t>
                      </a:r>
                    </a:p>
                  </a:txBody>
                  <a:tcPr marL="53983" marR="53983" marT="0" marB="0" anchor="ctr"/>
                </a:tc>
              </a:tr>
              <a:tr h="224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Существующая котельная с. Путилово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Природный газ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1401,13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1401,13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1401,13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1401,13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1401,13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1401,13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</a:tr>
              <a:tr h="856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№1 с. Путилово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Природный газ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1045,25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1045,25</a:t>
                      </a:r>
                    </a:p>
                  </a:txBody>
                  <a:tcPr marL="53983" marR="53983" marT="0" marB="0" anchor="ctr"/>
                </a:tc>
              </a:tr>
              <a:tr h="6115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№2 с. Путилово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(ул. Игнашкиных)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Природный газ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61,54</a:t>
                      </a:r>
                    </a:p>
                  </a:txBody>
                  <a:tcPr marL="53983" marR="539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61,54</a:t>
                      </a:r>
                    </a:p>
                  </a:txBody>
                  <a:tcPr marL="53983" marR="539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2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надежности теплоснабжения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48680"/>
            <a:ext cx="88569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Нижеприведенный расчет надежности системы теплоснабжения выполнен в соответствии с «Методическими указаниями по анализу показателей, используемых для оценки надежности систем теплоснабжения».</a:t>
            </a: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соответствии с Методическими указаниями, системы теплоснабжения поселений, городских округов по условиям обеспечения классифицируются по показателям надежности на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00238218"/>
              </p:ext>
            </p:extLst>
          </p:nvPr>
        </p:nvGraphicFramePr>
        <p:xfrm>
          <a:off x="1527886" y="21542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7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 для разработки схемы теплоснабжения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31985"/>
              </p:ext>
            </p:extLst>
          </p:nvPr>
        </p:nvGraphicFramePr>
        <p:xfrm>
          <a:off x="251520" y="830997"/>
          <a:ext cx="8568952" cy="511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перспективных показателей надежности системы теплоснабжения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76948"/>
              </p:ext>
            </p:extLst>
          </p:nvPr>
        </p:nvGraphicFramePr>
        <p:xfrm>
          <a:off x="183398" y="796632"/>
          <a:ext cx="8784975" cy="529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979"/>
                <a:gridCol w="4248703"/>
                <a:gridCol w="1152128"/>
                <a:gridCol w="864096"/>
                <a:gridCol w="864096"/>
                <a:gridCol w="795973"/>
              </a:tblGrid>
              <a:tr h="1244795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Обозначение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с. </a:t>
                      </a:r>
                      <a:r>
                        <a:rPr lang="ru-RU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Путилово</a:t>
                      </a: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</a:t>
                      </a:r>
                      <a:r>
                        <a:rPr lang="ru-RU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Путилово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дер. </a:t>
                      </a:r>
                      <a:r>
                        <a:rPr lang="ru-RU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Валовщина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56644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надежности электроснабжения котельной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4979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надежности водоснабжения котельной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4979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надежности топливоснабжения источника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99583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соответствия тепловой мощности котельной и пропускной способности тепловых сетей расчётным тепловым нагрузкам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</a:t>
                      </a:r>
                      <a:endParaRPr lang="ru-RU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4979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уровня резервирования котельной и элементов тепловой сети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</a:t>
                      </a:r>
                      <a:endParaRPr lang="ru-RU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4979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технического состояния тепловых сетей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</a:t>
                      </a:r>
                      <a:endParaRPr lang="ru-RU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49791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интенсивности отказов тепловых сетей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отк.тс</a:t>
                      </a:r>
                      <a:endParaRPr lang="ru-RU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4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перспективных показателей надежности системы теплоснабжения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96434"/>
              </p:ext>
            </p:extLst>
          </p:nvPr>
        </p:nvGraphicFramePr>
        <p:xfrm>
          <a:off x="183398" y="796632"/>
          <a:ext cx="8784975" cy="5296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979"/>
                <a:gridCol w="4248703"/>
                <a:gridCol w="1152128"/>
                <a:gridCol w="864096"/>
                <a:gridCol w="864096"/>
                <a:gridCol w="795973"/>
              </a:tblGrid>
              <a:tr h="751785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Обозначение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с. </a:t>
                      </a:r>
                      <a:r>
                        <a:rPr lang="ru-RU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Путилово</a:t>
                      </a: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№2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</a:t>
                      </a:r>
                      <a:r>
                        <a:rPr lang="ru-RU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Путилово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Котельная дер. </a:t>
                      </a:r>
                      <a:r>
                        <a:rPr lang="ru-RU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Валовщина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840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относительного аварийного недоотпуска тепла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нед</a:t>
                      </a:r>
                      <a:endParaRPr lang="ru-RU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71761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укомплектованности ремонтным и оперативно-ремонтным персоналом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endParaRPr lang="ru-RU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71761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оснащённости машинами, специальными механизмами и оборудованием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</a:t>
                      </a:r>
                      <a:endParaRPr lang="ru-RU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47840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наличия основных материально-технических ресурсов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</a:t>
                      </a:r>
                      <a:endParaRPr lang="ru-RU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71761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укомплектованности передвижными автономными источниками электропитания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</a:t>
                      </a:r>
                      <a:endParaRPr lang="ru-RU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95681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готовности котельной к проведению аварийно-восстановительных работ в системе теплоснабжения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ru-RU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гот</a:t>
                      </a:r>
                      <a:endParaRPr lang="ru-RU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47840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Итоговый (общий) показатель надежности системы теплоснабжения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3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надежности системы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теплосанбжения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177281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результатам расчетов, общий показатель надежности системы теплоснабжения по состоянию на 2029 год составит 0,99, следовательно, систему теплоснабжения Поселения следует отнести к классу очень надежных.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отношению к 2013 году, показатель надежности вырос на 8,1 % (на 2013 год данный показатель составил 0,91).</a:t>
            </a:r>
          </a:p>
        </p:txBody>
      </p:sp>
    </p:spTree>
    <p:extLst>
      <p:ext uri="{BB962C8B-B14F-4D97-AF65-F5344CB8AC3E}">
        <p14:creationId xmlns:p14="http://schemas.microsoft.com/office/powerpoint/2010/main" val="5170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финансовых потребностей для осуществления строительства, реконструкции и технического перевооружения источников тепловой энергии и тепловых сетей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0640" y="1292562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Согласно мероприятиям по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реконструкции / модернизации /строительству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источников теплоснабжения Поселения, представленным в Главе 6, предполагается строительство 3 новых котельных на территории дер.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с.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окупаемости, применительно к вышеуказанным мероприятиям рассчитать не представляется возможным по причинам того, что строительство источников теплоснабжения рассматривается с точки зрения повышения надежности системы теплоснабжения.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новых котельных в качестве основного топлива будет использоваться природный газ, параметры теплоносителя 95/70 ºС. Работа котельных предполагается в автоматическом режиме, без постоянного присутствия обслуживающего персонала.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стоимости строительства новых источников теплоснабжения выполнена по данным компании-производителя. Суммарные затраты на реализацию мероприятия по строительству трех новых источников тепловой энергии в ценах 2014 года представлены в таблице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ниже.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финансовых потребностей для осуществления строительства, реконструкции и технического перевооружения источников тепловой энергии и тепловых сетей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13010"/>
              </p:ext>
            </p:extLst>
          </p:nvPr>
        </p:nvGraphicFramePr>
        <p:xfrm>
          <a:off x="107503" y="1916832"/>
          <a:ext cx="8928994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149"/>
                <a:gridCol w="2105164"/>
                <a:gridCol w="2016224"/>
                <a:gridCol w="2160240"/>
                <a:gridCol w="1944217"/>
              </a:tblGrid>
              <a:tr h="834008">
                <a:tc>
                  <a:txBody>
                    <a:bodyPr/>
                    <a:lstStyle/>
                    <a:p>
                      <a:pPr marL="45720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населенного пункта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котельной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Проектируемая тепловая мощность, Гкал/ч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Затраты на реализацию мероприятия, тыс. руб.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Дер. Валовщина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Газовая котельная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5 315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</a:t>
                      </a:r>
                      <a:r>
                        <a:rPr lang="ru-RU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Путилово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Газовая котельная №1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22 227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С. Путилово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Газовая котельная №2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5 315</a:t>
                      </a:r>
                    </a:p>
                  </a:txBody>
                  <a:tcPr marL="0" marR="0" marT="0" marB="0" anchor="ctr"/>
                </a:tc>
              </a:tr>
              <a:tr h="161082">
                <a:tc gridSpan="4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Итого: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32 857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1340768"/>
            <a:ext cx="507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строительства котельных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 капитальных вложений в перекладку тепловых сетей (в ценах 2014 г.)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75005"/>
              </p:ext>
            </p:extLst>
          </p:nvPr>
        </p:nvGraphicFramePr>
        <p:xfrm>
          <a:off x="147394" y="660607"/>
          <a:ext cx="8856984" cy="5576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230"/>
                <a:gridCol w="927733"/>
                <a:gridCol w="936322"/>
                <a:gridCol w="731877"/>
                <a:gridCol w="1151648"/>
                <a:gridCol w="1322306"/>
                <a:gridCol w="144549"/>
                <a:gridCol w="1456077"/>
                <a:gridCol w="1424242"/>
              </a:tblGrid>
              <a:tr h="178129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Диаметр трубопроводов, мм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Общая протяженность участков 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(в 2-х труб исчислении, км)</a:t>
                      </a:r>
                      <a:endParaRPr kumimoji="0"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Расценка  по НЦС, в 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ц. 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01.01.12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тыс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руб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./км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Ст-ть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 по перекладке тепловых сетей, в 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ц. 01.01.12 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(для </a:t>
                      </a:r>
                      <a:r>
                        <a:rPr kumimoji="0"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Моск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обл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.), </a:t>
                      </a:r>
                      <a:r>
                        <a:rPr kumimoji="0"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тыс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.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руб.</a:t>
                      </a:r>
                    </a:p>
                  </a:txBody>
                  <a:tcPr marL="57468" marR="57468" marT="0" marB="0" anchor="ctr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Индекс изменения сметной стоимости СМР внешних инженерных сетей теплоснабжения для 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Лен. обл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на 1 кв. 2012 г. к ФЕР-2001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Индекс изменения сметной стоимости СМР внешних инженерных сетей теплоснабжения для 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Лен. обл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на 2 кв. 2014 г. к ФЕР-2001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Стоимость работ по перекладке (прокладке) тепловых сетей, в ценах 2 кв. 2014 г., тыс</a:t>
                      </a: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руб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57468" marR="57468" marT="0" marB="0" anchor="ctr"/>
                </a:tc>
              </a:tr>
              <a:tr h="313709">
                <a:tc gridSpan="9">
                  <a:txBody>
                    <a:bodyPr/>
                    <a:lstStyle/>
                    <a:p>
                      <a:pPr marL="1212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Перекладка изношенных трубопроводов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 и меньше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1,025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9 122,41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9350,5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4,31</a:t>
                      </a:r>
                    </a:p>
                  </a:txBody>
                  <a:tcPr marL="57468" marR="574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4,52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9806,1</a:t>
                      </a:r>
                    </a:p>
                  </a:txBody>
                  <a:tcPr marL="57468" marR="57468" marT="0" marB="0" anchor="ctr"/>
                </a:tc>
              </a:tr>
              <a:tr h="313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0,057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9 931,30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566,1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4,31</a:t>
                      </a:r>
                    </a:p>
                  </a:txBody>
                  <a:tcPr marL="57468" marR="574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4,52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593,7</a:t>
                      </a:r>
                    </a:p>
                  </a:txBody>
                  <a:tcPr marL="57468" marR="57468" marT="0" marB="0" anchor="ctr"/>
                </a:tc>
              </a:tr>
              <a:tr h="313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0,104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11 098,47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1154,2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4,31</a:t>
                      </a:r>
                    </a:p>
                  </a:txBody>
                  <a:tcPr marL="57468" marR="574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4,52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1210,5</a:t>
                      </a:r>
                    </a:p>
                  </a:txBody>
                  <a:tcPr marL="57468" marR="57468" marT="0" marB="0" anchor="ctr"/>
                </a:tc>
              </a:tr>
              <a:tr h="313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159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0,036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12 505,18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450,2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4,31</a:t>
                      </a:r>
                    </a:p>
                  </a:txBody>
                  <a:tcPr marL="57468" marR="574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4,52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472,1</a:t>
                      </a:r>
                    </a:p>
                  </a:txBody>
                  <a:tcPr marL="57468" marR="57468" marT="0" marB="0" anchor="ctr"/>
                </a:tc>
              </a:tr>
              <a:tr h="313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175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0,202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13 902,44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2808,3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4,31</a:t>
                      </a:r>
                    </a:p>
                  </a:txBody>
                  <a:tcPr marL="57468" marR="574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4,52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2945,1</a:t>
                      </a:r>
                    </a:p>
                  </a:txBody>
                  <a:tcPr marL="57468" marR="57468" marT="0" marB="0" anchor="ctr"/>
                </a:tc>
              </a:tr>
              <a:tr h="313709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Всего, тыс. руб.: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15 027,5</a:t>
                      </a:r>
                    </a:p>
                  </a:txBody>
                  <a:tcPr marL="57468" marR="57468" marT="0" marB="0" anchor="ctr"/>
                </a:tc>
              </a:tr>
              <a:tr h="24051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Прокладка трубопроводов тепловых сетей до перспективных потребителей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 и меньше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0,15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9 122,41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1368,4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4,31</a:t>
                      </a:r>
                    </a:p>
                  </a:txBody>
                  <a:tcPr marL="57468" marR="574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4,52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1 435,0</a:t>
                      </a:r>
                    </a:p>
                  </a:txBody>
                  <a:tcPr marL="57468" marR="57468" marT="0" marB="0" anchor="ctr"/>
                </a:tc>
              </a:tr>
              <a:tr h="313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213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0,06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15 299,7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918,0</a:t>
                      </a:r>
                    </a:p>
                  </a:txBody>
                  <a:tcPr marL="57468" marR="574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4,31</a:t>
                      </a:r>
                    </a:p>
                  </a:txBody>
                  <a:tcPr marL="57468" marR="574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4,52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962,7</a:t>
                      </a:r>
                    </a:p>
                  </a:txBody>
                  <a:tcPr marL="57468" marR="57468" marT="0" marB="0" anchor="ctr"/>
                </a:tc>
              </a:tr>
              <a:tr h="313709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Всего, тыс. руб.: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2 397,7</a:t>
                      </a:r>
                    </a:p>
                  </a:txBody>
                  <a:tcPr marL="57468" marR="57468" marT="0" marB="0" anchor="ctr"/>
                </a:tc>
              </a:tr>
              <a:tr h="313709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 затраты, связанные с прокладкой и перекладкой трубопроводов тепловых сетей, тыс. руб.:</a:t>
                      </a:r>
                    </a:p>
                  </a:txBody>
                  <a:tcPr marL="57468" marR="574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17 425,2</a:t>
                      </a:r>
                    </a:p>
                  </a:txBody>
                  <a:tcPr marL="57468" marR="5746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0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Потребители тепловой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энергии. Внедрение ИТП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2068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восстановления системы горячего водоснабжения у потребителей с.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настоящей Схемой теплоснабжения  предлагается осуществить внедрение ИТП у каждого потребителя тепловой энергии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6" y="3182282"/>
            <a:ext cx="3632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ИТП должны удовлетворять следующим требованиям: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горячей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воды.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21518970"/>
              </p:ext>
            </p:extLst>
          </p:nvPr>
        </p:nvGraphicFramePr>
        <p:xfrm>
          <a:off x="3156884" y="1700808"/>
          <a:ext cx="5663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90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Потребители тепловой энергии. Внедрение ИТП.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307103"/>
              </p:ext>
            </p:extLst>
          </p:nvPr>
        </p:nvGraphicFramePr>
        <p:xfrm>
          <a:off x="251520" y="980728"/>
          <a:ext cx="8640960" cy="5163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3024336"/>
                <a:gridCol w="2160240"/>
                <a:gridCol w="2160240"/>
              </a:tblGrid>
              <a:tr h="86409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потребителя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Тепловая нагрузка потребителя, Гкал/ч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Затраты на реализацию мероприятия, тыс. руб.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23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0,2816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947,7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22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0,2816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947,7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0,0754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286,0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16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0,1751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615,2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4248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18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0,1751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615,2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95879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17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0,1778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623,9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24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0,1705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21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0,1673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590,3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15а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0,3411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1 128,2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0674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9а (пекарня)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0,0285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9а (д/с)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0,1003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370,7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10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0,3347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1 108,9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Б. Пожарских, 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0,3366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1 114,6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Дорофеева, 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0,1054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387,8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Дорофеева, 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0,3482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1 149,5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Игнашкиных, 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0,0695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265,5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Игнашкиных, 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0,0641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Игнашкиных, 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0,0614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237,2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3373">
                <a:tc gridSpan="3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Итого: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11 353,7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93392" y="459818"/>
            <a:ext cx="71913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устройства ИТП у потребителей с.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узлов учета тепловой энергии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9716" y="509248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Федеральным законом от 23.11.2009 № 261-ФЗ на собственников помещений в многоквартирных домах и собственников жилых домов возложена обязанность по установке приборов учета энергоресурсов, в том числе общедомовых приборов учета тепловой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энергии (узлов учета тепловой энергии УУТЭ).</a:t>
            </a:r>
          </a:p>
          <a:p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узлов учета тепловой энергии потребителей с. </a:t>
            </a:r>
            <a:r>
              <a:rPr lang="ru-RU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Путилово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должно быть осуществлено при установке ИТП, стоимость внедрения которых учитывает внедрение УУТЭ. </a:t>
            </a:r>
          </a:p>
          <a:p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потребителей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дер. </a:t>
            </a:r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где не предусматривается внедрение ИТП,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осуществить установку общедомовых приборов учета тепловой энергии.</a:t>
            </a:r>
          </a:p>
          <a:p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Всего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предполагается установить узлы учета во всех трех зданиях, подключенных к централизованному теплоснабжению.</a:t>
            </a:r>
          </a:p>
          <a:p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внедрения УУТЭ принята согласно данным сайта </a:t>
            </a:r>
            <a:r>
              <a:rPr lang="ru-RU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http://www.innokor.ru/news/131-teploychet.html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 составляет 350 тыс. руб.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о., суммарные затраты на реализацию мероприятия по установке общедомовых приборов учета у потребителей тепловой энергии в дер.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Валовщина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составит 1050 тыс. руб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Затраты на модернизацию системы теплоснабжения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12845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Сводные данные по затратам на модернизацию системы теплоснабжения: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проведения строительства источников тепловой энергии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составляет 32857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руб.,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реконструкцию и строительство тепловых сетей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оцениваются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17452,2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руб.,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модернизацию узлов ввода потребителей – 12 403,7 тыс. руб.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Суммарные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затраты на модернизацию системы теплоснабжения МО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Путиловское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сельское поселение составят 62 685,9 тыс. руб.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 схемы теплоснабжения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6589574"/>
              </p:ext>
            </p:extLst>
          </p:nvPr>
        </p:nvGraphicFramePr>
        <p:xfrm>
          <a:off x="287524" y="544126"/>
          <a:ext cx="8568952" cy="5765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 по источникам инвестиций, обеспечивающих финансовые потребности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691818"/>
            <a:ext cx="4818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источники финансирования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88380490"/>
              </p:ext>
            </p:extLst>
          </p:nvPr>
        </p:nvGraphicFramePr>
        <p:xfrm>
          <a:off x="323528" y="1030372"/>
          <a:ext cx="8568952" cy="5062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26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Собственные средства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энергоснабжающих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организаций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08720"/>
            <a:ext cx="896448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Инвестиционные составляющие в тарифах на тепловую энергию.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соответствии с Федеральным законом от 27.07.2010 N 190-ФЗ «О теплоснабжении», органы исполнительной власти субъектов Российской Федерации в области государственного регулирования цен (тарифов) устанавливают следующие тарифы: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тарифы на тепловую энергию (мощность), производимую в режиме комбинированной выработки электрической и тепловой энергии источниками тепловой энергии с установленной генерирующей мощностью производства электрической энергии 25 мегаватт и более;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тарифы на тепловую энергию (мощность), поставляемую теплоснабжающими организациями потребителям, а также тарифы на тепловую энергию (мощность), поставляемую теплоснабжающими организациями другим теплоснабжающим организациям;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тарифы на теплоноситель, поставляемый теплоснабжающими организациями потребителям, другим теплоснабжающим организациям;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тарифы на услуги по передаче тепловой энергии, теплоносителя;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плата за услуги по поддержанию резервной тепловой мощности при отсутствии потребления тепловой энергии;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плата за подключение к системе теплоснабжения. </a:t>
            </a:r>
          </a:p>
        </p:txBody>
      </p:sp>
    </p:spTree>
    <p:extLst>
      <p:ext uri="{BB962C8B-B14F-4D97-AF65-F5344CB8AC3E}">
        <p14:creationId xmlns:p14="http://schemas.microsoft.com/office/powerpoint/2010/main" val="27506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Собственные средства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энергоснабжающих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организаций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6268" y="980728"/>
            <a:ext cx="85042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Важное положение установлено также ст.10 «Сущность и порядок государственного регулирования цен (тарифов) на тепловую энергию (мощность)», п.8, который регламентирует возможное увеличение тарифов, обусловленное необходимостью возмещения затрат на реализацию инвестиционных программ теплоснабжающих организаций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этом случае решение об установлении для теплоснабжающих организаций или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теплосетевых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организаций тарифов на уровне выше установленного предельного максимального уровня может приниматься органом исполнительной власти субъекта РФ в области государственного регулирования цен (тарифов) самостоятельно, без согласования с ФСТ.  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Необходимым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условием принятия такого решения является утверждение инвестиционных программ теплоснабжающих организаций в порядке, установленном Правилами утверждения и согласования инвестиционных программ в сфере теплоснабжения. </a:t>
            </a:r>
          </a:p>
        </p:txBody>
      </p:sp>
    </p:spTree>
    <p:extLst>
      <p:ext uri="{BB962C8B-B14F-4D97-AF65-F5344CB8AC3E}">
        <p14:creationId xmlns:p14="http://schemas.microsoft.com/office/powerpoint/2010/main" val="8684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Бюджетное финансирование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20688"/>
            <a:ext cx="8784976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Федеральная целевая  программа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«Комплексная  программа  модернизации  и  реформирования жилищно-коммунального хозяйства на 2013-2015 годы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рамках программы: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реализации поставленных задач за счет средств федерального бюджета будут предоставляться субсидии бюджетам субъектов РФ на возмещение части затрат на уплату процентов по долгосрочным кредитам, полученным в кредитных организациях организациями коммунального хозяйства.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Субсидии региональным бюджетам предоставляются в размере одной второй ставки рефинансирования Центрального банка РФ от суммы кредитов, полученных организациями  коммунального  хозяйства  на  осуществление  мероприятий,  предусмотренных  региональными  программами  комплексного  развития  систем  коммунальной инфраструктуры.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Субъектом Российской Федерации предоставляются субсидии организациям коммунального хозяйства в рамках мероприятий, предусмотренных региональными программами строительства, реконструкции и  (или) модернизации системы коммунальной инфраструктуры. Региональная программа создается на основе утвержденных в установленном порядке программ комплексного развития систем коммунальной инфраструктуры муниципальных образований. 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Бюджетное финансирование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88984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России также принята и реализуется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Государственная программа Российской Федерации  «Энергосбережение  и  повышение  энергетической  эффективности на период до 2020 года»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утвержденная распоряжением Правительства РФ от 27 декабря 2010 г. N 2446-р.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Целями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являются: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счет реализации мероприятий Программы энергоемкости валового внутреннего продукта Российской Федерации на 13,5 %, что в совокупности с другими факторами позволит обеспечить решение задачи по снижению энергоемкости валового внутреннего продукта на 40 процентов в 2007-2020 годах.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Формирование в России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энергоэффективного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33320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величины тарифа на тепловую энергию по годам за период 2014 – 2029 гг. с учетом величины инвестиционной набавки на модернизацию системы теплоснабжения в тарифе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00328"/>
            <a:ext cx="8856984" cy="4892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9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2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Обоснование предложения по определению единой теплоснабжающей организации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9769" y="2204699"/>
            <a:ext cx="871296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Критериями определения единой теплоснабжающей организации являются: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владение на праве собственности или ином законном основании источниками тепловой энергии с наибольшей рабочей тепловой мощностью и (или) тепловыми сетями с наибольшей емкостью в границах зоны деятельности единой теплоснабжающей организации;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 собственного капитала;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способность в лучшей мере обеспечить надежность теплоснабжения в соответствующей системе теплоснабжения.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83671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Статус  единой  теплоснабжающей  организации  присваивается  теплоснабжающей и (или)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теплосетевой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организации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решением федерального органа исполнительной  власти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(Министерством  энергетики  Правительства  РФ)  при  утверждении схемы теплоснабжения города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389" y="5085184"/>
            <a:ext cx="8717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настоящий момент всем условиям отвечает единственная организация на территории МО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Путиловское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сельское поселение: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«ПТЭСК».</a:t>
            </a:r>
          </a:p>
        </p:txBody>
      </p:sp>
    </p:spTree>
    <p:extLst>
      <p:ext uri="{BB962C8B-B14F-4D97-AF65-F5344CB8AC3E}">
        <p14:creationId xmlns:p14="http://schemas.microsoft.com/office/powerpoint/2010/main" val="11574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ock_l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430" y="764704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pPr algn="ctr"/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ООО «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ЭнергоКонсалт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www.energoconsult.pro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 +7 812 383 50 78, +7 921 310 00 66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196084, г. Санкт-Петербург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Новорощинская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д.4а, оф. 433-1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характеристика системы Теплоснабжения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0410208"/>
              </p:ext>
            </p:extLst>
          </p:nvPr>
        </p:nvGraphicFramePr>
        <p:xfrm>
          <a:off x="179512" y="620688"/>
          <a:ext cx="8784976" cy="5169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7766492">
            <a:off x="3580892" y="2142515"/>
            <a:ext cx="1008112" cy="43204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070142">
            <a:off x="5202025" y="2140909"/>
            <a:ext cx="1008112" cy="43204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теплоснабжения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772816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Технико-экономическое состояние централизованных систем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теплоснабжения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lock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6309320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www.energoconsult.pro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теплоснабжения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93" y="2119040"/>
            <a:ext cx="5849069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515719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присоединения потребителей с непосредственным присоединением системы отопления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территории МО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Путиловское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сельское поселение основной схемой присоединения абонентских вводов к тепловой сети является схема присоединения потребителей с непосредственным присоединением системы отопления без регулирования. Потребление тепловой нагрузки на ГВС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12074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11107</TotalTime>
  <Words>5348</Words>
  <Application>Microsoft Office PowerPoint</Application>
  <PresentationFormat>Экран (4:3)</PresentationFormat>
  <Paragraphs>1196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 Консалт</dc:title>
  <dc:creator>Алексей</dc:creator>
  <cp:lastModifiedBy>ЭнергоКонсалт</cp:lastModifiedBy>
  <cp:revision>283</cp:revision>
  <cp:lastPrinted>2014-09-03T13:41:51Z</cp:lastPrinted>
  <dcterms:created xsi:type="dcterms:W3CDTF">2014-09-01T10:13:17Z</dcterms:created>
  <dcterms:modified xsi:type="dcterms:W3CDTF">2014-12-30T08:53:19Z</dcterms:modified>
</cp:coreProperties>
</file>